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Marykate" panose="020B0604020202020204" charset="0"/>
      <p:regular r:id="rId23"/>
    </p:embeddedFont>
    <p:embeddedFont>
      <p:font typeface="DejaVu Serif Bold" panose="020B0604020202020204" charset="0"/>
      <p:regular r:id="rId24"/>
    </p:embeddedFont>
    <p:embeddedFont>
      <p:font typeface="Calibri" panose="020F0502020204030204" pitchFamily="34" charset="0"/>
      <p:regular r:id="rId25"/>
      <p:bold r:id="rId26"/>
      <p:italic r:id="rId27"/>
      <p:boldItalic r:id="rId28"/>
    </p:embeddedFont>
    <p:embeddedFont>
      <p:font typeface="DejaVu Serif" panose="020B0604020202020204" charset="0"/>
      <p:regular r:id="rId29"/>
    </p:embeddedFont>
    <p:embeddedFont>
      <p:font typeface="Advent Pro Bold" panose="020B0604020202020204" charset="0"/>
      <p:regular r:id="rId30"/>
    </p:embeddedFont>
    <p:embeddedFont>
      <p:font typeface="Sansita Regular" panose="020B0604020202020204" charset="0"/>
      <p:regular r:id="rId31"/>
    </p:embeddedFont>
    <p:embeddedFont>
      <p:font typeface="Arialle"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7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33.svg"/><Relationship Id="rId4" Type="http://schemas.openxmlformats.org/officeDocument/2006/relationships/image" Target="../media/image20.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6.png"/><Relationship Id="rId5" Type="http://schemas.openxmlformats.org/officeDocument/2006/relationships/image" Target="../media/image28.svg"/><Relationship Id="rId10"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8.png"/><Relationship Id="rId5" Type="http://schemas.openxmlformats.org/officeDocument/2006/relationships/image" Target="../media/image28.svg"/><Relationship Id="rId10"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10" Type="http://schemas.openxmlformats.org/officeDocument/2006/relationships/image" Target="../media/image29.png"/><Relationship Id="rId4" Type="http://schemas.openxmlformats.org/officeDocument/2006/relationships/image" Target="../media/image18.png"/><Relationship Id="rId9" Type="http://schemas.openxmlformats.org/officeDocument/2006/relationships/image" Target="../media/image14.sv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4.svg"/><Relationship Id="rId12"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4.sv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image" Target="../media/image22.svg"/><Relationship Id="rId9"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14.sv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14.sv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4.svg"/><Relationship Id="rId12"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4.sv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image" Target="../media/image22.svg"/><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10"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14.sv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10"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0.svg"/><Relationship Id="rId3" Type="http://schemas.openxmlformats.org/officeDocument/2006/relationships/image" Target="../media/image8.png"/><Relationship Id="rId7" Type="http://schemas.openxmlformats.org/officeDocument/2006/relationships/image" Target="../media/image2.png"/><Relationship Id="rId12"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jpeg"/><Relationship Id="rId4" Type="http://schemas.openxmlformats.org/officeDocument/2006/relationships/image" Target="../media/image6.sv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10"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14.svg"/></Relationships>
</file>

<file path=ppt/slides/_rels/slide2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33.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4.svg"/><Relationship Id="rId12"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4.sv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image" Target="../media/image22.sv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4.svg"/><Relationship Id="rId12"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4.sv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image" Target="../media/image22.sv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4" Type="http://schemas.openxmlformats.org/officeDocument/2006/relationships/image" Target="../media/image18.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058072" y="1295137"/>
            <a:ext cx="14171857" cy="7638806"/>
            <a:chOff x="0" y="0"/>
            <a:chExt cx="18895809" cy="10185074"/>
          </a:xfrm>
        </p:grpSpPr>
        <p:pic>
          <p:nvPicPr>
            <p:cNvPr id="4" name="Picture 4"/>
            <p:cNvPicPr>
              <a:picLocks noChangeAspect="1"/>
            </p:cNvPicPr>
            <p:nvPr/>
          </p:nvPicPr>
          <p:blipFill>
            <a:blip r:embed="rId3"/>
            <a:srcRect t="3518" b="28697"/>
            <a:stretch>
              <a:fillRect/>
            </a:stretch>
          </p:blipFill>
          <p:spPr>
            <a:xfrm>
              <a:off x="0" y="402745"/>
              <a:ext cx="18895809" cy="978233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838892">
              <a:off x="16129734" y="305914"/>
              <a:ext cx="1617713" cy="1523591"/>
            </a:xfrm>
            <a:prstGeom prst="rect">
              <a:avLst/>
            </a:prstGeom>
          </p:spPr>
        </p:pic>
      </p:grpSp>
      <p:sp>
        <p:nvSpPr>
          <p:cNvPr id="6" name="TextBox 6"/>
          <p:cNvSpPr txBox="1"/>
          <p:nvPr/>
        </p:nvSpPr>
        <p:spPr>
          <a:xfrm>
            <a:off x="3252107" y="3694872"/>
            <a:ext cx="11783786" cy="2209800"/>
          </a:xfrm>
          <a:prstGeom prst="rect">
            <a:avLst/>
          </a:prstGeom>
        </p:spPr>
        <p:txBody>
          <a:bodyPr lIns="0" tIns="0" rIns="0" bIns="0" rtlCol="0" anchor="t">
            <a:spAutoFit/>
          </a:bodyPr>
          <a:lstStyle/>
          <a:p>
            <a:pPr algn="ctr">
              <a:lnSpc>
                <a:spcPts val="16799"/>
              </a:lnSpc>
            </a:pPr>
            <a:r>
              <a:rPr lang="en-US" sz="15999" spc="671">
                <a:solidFill>
                  <a:srgbClr val="000000"/>
                </a:solidFill>
                <a:latin typeface="Marykate"/>
              </a:rPr>
              <a:t>NHÓM 17</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4388606">
            <a:off x="5280821" y="1970635"/>
            <a:ext cx="1260418" cy="1398523"/>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150047">
            <a:off x="2737392" y="8258064"/>
            <a:ext cx="3348950" cy="1351758"/>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5531315" y="6145889"/>
            <a:ext cx="2194959" cy="2788054"/>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4183691">
            <a:off x="-109045" y="86688"/>
            <a:ext cx="3883048" cy="3049957"/>
          </a:xfrm>
          <a:prstGeom prst="rect">
            <a:avLst/>
          </a:prstGeom>
        </p:spPr>
      </p:pic>
      <p:sp>
        <p:nvSpPr>
          <p:cNvPr id="11" name="TextBox 11"/>
          <p:cNvSpPr txBox="1"/>
          <p:nvPr/>
        </p:nvSpPr>
        <p:spPr>
          <a:xfrm>
            <a:off x="2058072" y="6542426"/>
            <a:ext cx="14171857" cy="1203326"/>
          </a:xfrm>
          <a:prstGeom prst="rect">
            <a:avLst/>
          </a:prstGeom>
        </p:spPr>
        <p:txBody>
          <a:bodyPr lIns="0" tIns="0" rIns="0" bIns="0" rtlCol="0" anchor="t">
            <a:spAutoFit/>
          </a:bodyPr>
          <a:lstStyle/>
          <a:p>
            <a:pPr algn="ctr">
              <a:lnSpc>
                <a:spcPts val="9799"/>
              </a:lnSpc>
            </a:pPr>
            <a:r>
              <a:rPr lang="en-US" sz="6999">
                <a:solidFill>
                  <a:srgbClr val="000000"/>
                </a:solidFill>
                <a:latin typeface="Marykate Bold"/>
              </a:rPr>
              <a:t>Môn: CTDL &amp; GT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1398976" y="2981573"/>
            <a:ext cx="5671195" cy="6703233"/>
            <a:chOff x="0" y="0"/>
            <a:chExt cx="7561594" cy="8937643"/>
          </a:xfrm>
        </p:grpSpPr>
        <p:pic>
          <p:nvPicPr>
            <p:cNvPr id="4" name="Picture 4"/>
            <p:cNvPicPr>
              <a:picLocks noChangeAspect="1"/>
            </p:cNvPicPr>
            <p:nvPr/>
          </p:nvPicPr>
          <p:blipFill>
            <a:blip r:embed="rId3"/>
            <a:srcRect t="27671" r="42600" b="11644"/>
            <a:stretch>
              <a:fillRect/>
            </a:stretch>
          </p:blipFill>
          <p:spPr>
            <a:xfrm rot="-5400000">
              <a:off x="-103297" y="1484387"/>
              <a:ext cx="7743821" cy="6252723"/>
            </a:xfrm>
            <a:prstGeom prst="rect">
              <a:avLst/>
            </a:prstGeom>
          </p:spPr>
        </p:pic>
        <p:pic>
          <p:nvPicPr>
            <p:cNvPr id="5" name="Picture 5"/>
            <p:cNvPicPr>
              <a:picLocks noChangeAspect="1"/>
            </p:cNvPicPr>
            <p:nvPr/>
          </p:nvPicPr>
          <p:blipFill>
            <a:blip r:embed="rId4">
              <a:alphaModFix amt="57000"/>
            </a:blip>
            <a:srcRect t="6115" r="27885" b="24686"/>
            <a:stretch>
              <a:fillRect/>
            </a:stretch>
          </p:blipFill>
          <p:spPr>
            <a:xfrm rot="-2458770">
              <a:off x="-55433" y="717760"/>
              <a:ext cx="2470844" cy="754250"/>
            </a:xfrm>
            <a:prstGeom prst="rect">
              <a:avLst/>
            </a:prstGeom>
          </p:spPr>
        </p:pic>
        <p:pic>
          <p:nvPicPr>
            <p:cNvPr id="6" name="Picture 6"/>
            <p:cNvPicPr>
              <a:picLocks noChangeAspect="1"/>
            </p:cNvPicPr>
            <p:nvPr/>
          </p:nvPicPr>
          <p:blipFill>
            <a:blip r:embed="rId4">
              <a:alphaModFix amt="57000"/>
            </a:blip>
            <a:srcRect l="37620" t="29580" r="15003"/>
            <a:stretch>
              <a:fillRect/>
            </a:stretch>
          </p:blipFill>
          <p:spPr>
            <a:xfrm rot="-2458770">
              <a:off x="6269066" y="8007772"/>
              <a:ext cx="1251818" cy="591935"/>
            </a:xfrm>
            <a:prstGeom prst="rect">
              <a:avLst/>
            </a:prstGeom>
          </p:spPr>
        </p:pic>
      </p:gr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5692368" y="1844716"/>
            <a:ext cx="918025" cy="2576913"/>
          </a:xfrm>
          <a:prstGeom prst="rect">
            <a:avLst/>
          </a:prstGeom>
        </p:spPr>
      </p:pic>
      <p:grpSp>
        <p:nvGrpSpPr>
          <p:cNvPr id="8" name="Group 8"/>
          <p:cNvGrpSpPr/>
          <p:nvPr/>
        </p:nvGrpSpPr>
        <p:grpSpPr>
          <a:xfrm>
            <a:off x="6309027" y="2981573"/>
            <a:ext cx="5671195" cy="6703233"/>
            <a:chOff x="0" y="0"/>
            <a:chExt cx="7561594" cy="8937643"/>
          </a:xfrm>
        </p:grpSpPr>
        <p:pic>
          <p:nvPicPr>
            <p:cNvPr id="9" name="Picture 9"/>
            <p:cNvPicPr>
              <a:picLocks noChangeAspect="1"/>
            </p:cNvPicPr>
            <p:nvPr/>
          </p:nvPicPr>
          <p:blipFill>
            <a:blip r:embed="rId3"/>
            <a:srcRect t="27671" r="42600" b="11644"/>
            <a:stretch>
              <a:fillRect/>
            </a:stretch>
          </p:blipFill>
          <p:spPr>
            <a:xfrm rot="-5400000">
              <a:off x="-103297" y="1484387"/>
              <a:ext cx="7743821" cy="6252723"/>
            </a:xfrm>
            <a:prstGeom prst="rect">
              <a:avLst/>
            </a:prstGeom>
          </p:spPr>
        </p:pic>
        <p:pic>
          <p:nvPicPr>
            <p:cNvPr id="10" name="Picture 10"/>
            <p:cNvPicPr>
              <a:picLocks noChangeAspect="1"/>
            </p:cNvPicPr>
            <p:nvPr/>
          </p:nvPicPr>
          <p:blipFill>
            <a:blip r:embed="rId4">
              <a:alphaModFix amt="57000"/>
            </a:blip>
            <a:srcRect t="6115" r="27885" b="24686"/>
            <a:stretch>
              <a:fillRect/>
            </a:stretch>
          </p:blipFill>
          <p:spPr>
            <a:xfrm rot="-2458770">
              <a:off x="-55433" y="717760"/>
              <a:ext cx="2470844" cy="754250"/>
            </a:xfrm>
            <a:prstGeom prst="rect">
              <a:avLst/>
            </a:prstGeom>
          </p:spPr>
        </p:pic>
        <p:pic>
          <p:nvPicPr>
            <p:cNvPr id="11" name="Picture 11"/>
            <p:cNvPicPr>
              <a:picLocks noChangeAspect="1"/>
            </p:cNvPicPr>
            <p:nvPr/>
          </p:nvPicPr>
          <p:blipFill>
            <a:blip r:embed="rId4">
              <a:alphaModFix amt="57000"/>
            </a:blip>
            <a:srcRect l="37620" t="29580" r="15003"/>
            <a:stretch>
              <a:fillRect/>
            </a:stretch>
          </p:blipFill>
          <p:spPr>
            <a:xfrm rot="-2458770">
              <a:off x="6269066" y="8007772"/>
              <a:ext cx="1251818" cy="591935"/>
            </a:xfrm>
            <a:prstGeom prst="rect">
              <a:avLst/>
            </a:prstGeom>
          </p:spPr>
        </p:pic>
      </p:grpSp>
      <p:grpSp>
        <p:nvGrpSpPr>
          <p:cNvPr id="12" name="Group 12"/>
          <p:cNvGrpSpPr/>
          <p:nvPr/>
        </p:nvGrpSpPr>
        <p:grpSpPr>
          <a:xfrm>
            <a:off x="1217828" y="2981573"/>
            <a:ext cx="5671195" cy="6703233"/>
            <a:chOff x="0" y="0"/>
            <a:chExt cx="7561594" cy="8937643"/>
          </a:xfrm>
        </p:grpSpPr>
        <p:pic>
          <p:nvPicPr>
            <p:cNvPr id="13" name="Picture 13"/>
            <p:cNvPicPr>
              <a:picLocks noChangeAspect="1"/>
            </p:cNvPicPr>
            <p:nvPr/>
          </p:nvPicPr>
          <p:blipFill>
            <a:blip r:embed="rId3"/>
            <a:srcRect t="27671" r="42600" b="11644"/>
            <a:stretch>
              <a:fillRect/>
            </a:stretch>
          </p:blipFill>
          <p:spPr>
            <a:xfrm rot="-5400000">
              <a:off x="-103297" y="1484387"/>
              <a:ext cx="7743821" cy="6252723"/>
            </a:xfrm>
            <a:prstGeom prst="rect">
              <a:avLst/>
            </a:prstGeom>
          </p:spPr>
        </p:pic>
        <p:pic>
          <p:nvPicPr>
            <p:cNvPr id="14" name="Picture 14"/>
            <p:cNvPicPr>
              <a:picLocks noChangeAspect="1"/>
            </p:cNvPicPr>
            <p:nvPr/>
          </p:nvPicPr>
          <p:blipFill>
            <a:blip r:embed="rId4">
              <a:alphaModFix amt="57000"/>
            </a:blip>
            <a:srcRect t="6115" r="27885" b="24686"/>
            <a:stretch>
              <a:fillRect/>
            </a:stretch>
          </p:blipFill>
          <p:spPr>
            <a:xfrm rot="-2458770">
              <a:off x="-55433" y="717760"/>
              <a:ext cx="2470844" cy="754250"/>
            </a:xfrm>
            <a:prstGeom prst="rect">
              <a:avLst/>
            </a:prstGeom>
          </p:spPr>
        </p:pic>
        <p:pic>
          <p:nvPicPr>
            <p:cNvPr id="15" name="Picture 15"/>
            <p:cNvPicPr>
              <a:picLocks noChangeAspect="1"/>
            </p:cNvPicPr>
            <p:nvPr/>
          </p:nvPicPr>
          <p:blipFill>
            <a:blip r:embed="rId4">
              <a:alphaModFix amt="57000"/>
            </a:blip>
            <a:srcRect l="37620" t="29580" r="15003"/>
            <a:stretch>
              <a:fillRect/>
            </a:stretch>
          </p:blipFill>
          <p:spPr>
            <a:xfrm rot="-2458770">
              <a:off x="6269066" y="8007772"/>
              <a:ext cx="1251818" cy="591935"/>
            </a:xfrm>
            <a:prstGeom prst="rect">
              <a:avLst/>
            </a:prstGeom>
          </p:spPr>
        </p:pic>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4658254" y="9161738"/>
            <a:ext cx="3904279" cy="2250523"/>
          </a:xfrm>
          <a:prstGeom prst="rect">
            <a:avLst/>
          </a:prstGeom>
        </p:spPr>
      </p:pic>
      <p:sp>
        <p:nvSpPr>
          <p:cNvPr id="17" name="TextBox 17"/>
          <p:cNvSpPr txBox="1"/>
          <p:nvPr/>
        </p:nvSpPr>
        <p:spPr>
          <a:xfrm>
            <a:off x="3397818" y="1101496"/>
            <a:ext cx="11556128" cy="1562096"/>
          </a:xfrm>
          <a:prstGeom prst="rect">
            <a:avLst/>
          </a:prstGeom>
        </p:spPr>
        <p:txBody>
          <a:bodyPr lIns="0" tIns="0" rIns="0" bIns="0" rtlCol="0" anchor="t">
            <a:spAutoFit/>
          </a:bodyPr>
          <a:lstStyle/>
          <a:p>
            <a:pPr marL="0" lvl="0" indent="0" algn="ctr">
              <a:lnSpc>
                <a:spcPts val="12600"/>
              </a:lnSpc>
              <a:spcBef>
                <a:spcPct val="0"/>
              </a:spcBef>
            </a:pPr>
            <a:r>
              <a:rPr lang="en-US" sz="9000">
                <a:solidFill>
                  <a:srgbClr val="000000"/>
                </a:solidFill>
                <a:latin typeface="Marykate"/>
              </a:rPr>
              <a:t>2. CÁC CHỨC NĂNG</a:t>
            </a:r>
          </a:p>
        </p:txBody>
      </p:sp>
      <p:sp>
        <p:nvSpPr>
          <p:cNvPr id="18" name="TextBox 18"/>
          <p:cNvSpPr txBox="1"/>
          <p:nvPr/>
        </p:nvSpPr>
        <p:spPr>
          <a:xfrm>
            <a:off x="7063491" y="5357957"/>
            <a:ext cx="4224781" cy="3152849"/>
          </a:xfrm>
          <a:prstGeom prst="rect">
            <a:avLst/>
          </a:prstGeom>
        </p:spPr>
        <p:txBody>
          <a:bodyPr lIns="0" tIns="0" rIns="0" bIns="0" rtlCol="0" anchor="t">
            <a:spAutoFit/>
          </a:bodyPr>
          <a:lstStyle/>
          <a:p>
            <a:pPr algn="just">
              <a:lnSpc>
                <a:spcPts val="6295"/>
              </a:lnSpc>
              <a:spcBef>
                <a:spcPct val="0"/>
              </a:spcBef>
            </a:pPr>
            <a:r>
              <a:rPr lang="en-US" sz="4497">
                <a:solidFill>
                  <a:srgbClr val="000000"/>
                </a:solidFill>
                <a:latin typeface="Arialle"/>
              </a:rPr>
              <a:t>Sắp xếp danh sách theo chiều tăng dần của điểm trung bình.</a:t>
            </a:r>
          </a:p>
        </p:txBody>
      </p:sp>
      <p:sp>
        <p:nvSpPr>
          <p:cNvPr id="19" name="TextBox 19"/>
          <p:cNvSpPr txBox="1"/>
          <p:nvPr/>
        </p:nvSpPr>
        <p:spPr>
          <a:xfrm>
            <a:off x="12284568" y="3898733"/>
            <a:ext cx="4343454" cy="931493"/>
          </a:xfrm>
          <a:prstGeom prst="rect">
            <a:avLst/>
          </a:prstGeom>
        </p:spPr>
        <p:txBody>
          <a:bodyPr lIns="0" tIns="0" rIns="0" bIns="0" rtlCol="0" anchor="t">
            <a:spAutoFit/>
          </a:bodyPr>
          <a:lstStyle/>
          <a:p>
            <a:pPr>
              <a:lnSpc>
                <a:spcPts val="7551"/>
              </a:lnSpc>
              <a:spcBef>
                <a:spcPct val="0"/>
              </a:spcBef>
            </a:pPr>
            <a:r>
              <a:rPr lang="en-US" sz="5394">
                <a:solidFill>
                  <a:srgbClr val="000000"/>
                </a:solidFill>
                <a:latin typeface="Advent Pro Bold"/>
              </a:rPr>
              <a:t>Chức năng 3:</a:t>
            </a:r>
          </a:p>
        </p:txBody>
      </p:sp>
      <p:sp>
        <p:nvSpPr>
          <p:cNvPr id="20" name="TextBox 20"/>
          <p:cNvSpPr txBox="1"/>
          <p:nvPr/>
        </p:nvSpPr>
        <p:spPr>
          <a:xfrm>
            <a:off x="1993494" y="5348432"/>
            <a:ext cx="4119865" cy="3200146"/>
          </a:xfrm>
          <a:prstGeom prst="rect">
            <a:avLst/>
          </a:prstGeom>
        </p:spPr>
        <p:txBody>
          <a:bodyPr lIns="0" tIns="0" rIns="0" bIns="0" rtlCol="0" anchor="t">
            <a:spAutoFit/>
          </a:bodyPr>
          <a:lstStyle/>
          <a:p>
            <a:pPr algn="just">
              <a:lnSpc>
                <a:spcPts val="6313"/>
              </a:lnSpc>
            </a:pPr>
            <a:r>
              <a:rPr lang="en-US" sz="4509">
                <a:solidFill>
                  <a:srgbClr val="000000"/>
                </a:solidFill>
                <a:latin typeface="Arialle"/>
              </a:rPr>
              <a:t>Sắp xếp danh sách theo chiều tăng dần của điểm toán.</a:t>
            </a:r>
          </a:p>
        </p:txBody>
      </p:sp>
      <p:sp>
        <p:nvSpPr>
          <p:cNvPr id="21" name="TextBox 21"/>
          <p:cNvSpPr txBox="1"/>
          <p:nvPr/>
        </p:nvSpPr>
        <p:spPr>
          <a:xfrm>
            <a:off x="2189162" y="3898733"/>
            <a:ext cx="4406526" cy="931493"/>
          </a:xfrm>
          <a:prstGeom prst="rect">
            <a:avLst/>
          </a:prstGeom>
        </p:spPr>
        <p:txBody>
          <a:bodyPr lIns="0" tIns="0" rIns="0" bIns="0" rtlCol="0" anchor="t">
            <a:spAutoFit/>
          </a:bodyPr>
          <a:lstStyle/>
          <a:p>
            <a:pPr>
              <a:lnSpc>
                <a:spcPts val="7551"/>
              </a:lnSpc>
              <a:spcBef>
                <a:spcPct val="0"/>
              </a:spcBef>
            </a:pPr>
            <a:r>
              <a:rPr lang="en-US" sz="5394">
                <a:solidFill>
                  <a:srgbClr val="000000"/>
                </a:solidFill>
                <a:latin typeface="Advent Pro Bold"/>
              </a:rPr>
              <a:t>Chức năng 1:</a:t>
            </a:r>
          </a:p>
        </p:txBody>
      </p:sp>
      <p:sp>
        <p:nvSpPr>
          <p:cNvPr id="22" name="TextBox 22"/>
          <p:cNvSpPr txBox="1"/>
          <p:nvPr/>
        </p:nvSpPr>
        <p:spPr>
          <a:xfrm>
            <a:off x="7236865" y="3898733"/>
            <a:ext cx="3876940" cy="931493"/>
          </a:xfrm>
          <a:prstGeom prst="rect">
            <a:avLst/>
          </a:prstGeom>
        </p:spPr>
        <p:txBody>
          <a:bodyPr lIns="0" tIns="0" rIns="0" bIns="0" rtlCol="0" anchor="t">
            <a:spAutoFit/>
          </a:bodyPr>
          <a:lstStyle/>
          <a:p>
            <a:pPr>
              <a:lnSpc>
                <a:spcPts val="7551"/>
              </a:lnSpc>
              <a:spcBef>
                <a:spcPct val="0"/>
              </a:spcBef>
            </a:pPr>
            <a:r>
              <a:rPr lang="en-US" sz="5394">
                <a:solidFill>
                  <a:srgbClr val="000000"/>
                </a:solidFill>
                <a:latin typeface="Advent Pro Bold"/>
              </a:rPr>
              <a:t>Chức năng 2:</a:t>
            </a:r>
          </a:p>
        </p:txBody>
      </p:sp>
      <p:sp>
        <p:nvSpPr>
          <p:cNvPr id="23" name="TextBox 23"/>
          <p:cNvSpPr txBox="1"/>
          <p:nvPr/>
        </p:nvSpPr>
        <p:spPr>
          <a:xfrm>
            <a:off x="12284568" y="5357957"/>
            <a:ext cx="3901305" cy="2362274"/>
          </a:xfrm>
          <a:prstGeom prst="rect">
            <a:avLst/>
          </a:prstGeom>
        </p:spPr>
        <p:txBody>
          <a:bodyPr lIns="0" tIns="0" rIns="0" bIns="0" rtlCol="0" anchor="t">
            <a:spAutoFit/>
          </a:bodyPr>
          <a:lstStyle/>
          <a:p>
            <a:pPr algn="just">
              <a:lnSpc>
                <a:spcPts val="6295"/>
              </a:lnSpc>
              <a:spcBef>
                <a:spcPct val="0"/>
              </a:spcBef>
            </a:pPr>
            <a:r>
              <a:rPr lang="en-US" sz="4497">
                <a:solidFill>
                  <a:srgbClr val="000000"/>
                </a:solidFill>
                <a:latin typeface="Arialle"/>
              </a:rPr>
              <a:t>Tìm sinh viên có điểm trung bình Max/Min</a:t>
            </a:r>
          </a:p>
        </p:txBody>
      </p:sp>
      <p:grpSp>
        <p:nvGrpSpPr>
          <p:cNvPr id="24" name="Group 24"/>
          <p:cNvGrpSpPr/>
          <p:nvPr/>
        </p:nvGrpSpPr>
        <p:grpSpPr>
          <a:xfrm>
            <a:off x="914882" y="1028700"/>
            <a:ext cx="2100645" cy="2741802"/>
            <a:chOff x="0" y="0"/>
            <a:chExt cx="2800860" cy="3655736"/>
          </a:xfrm>
        </p:grpSpPr>
        <p:pic>
          <p:nvPicPr>
            <p:cNvPr id="25" name="Picture 2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413333">
              <a:off x="1431094" y="1428644"/>
              <a:ext cx="1271359" cy="1717397"/>
            </a:xfrm>
            <a:prstGeom prst="rect">
              <a:avLst/>
            </a:prstGeom>
          </p:spPr>
        </p:pic>
        <p:pic>
          <p:nvPicPr>
            <p:cNvPr id="26" name="Picture 2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413333">
              <a:off x="80055" y="56984"/>
              <a:ext cx="1034265" cy="1397121"/>
            </a:xfrm>
            <a:prstGeom prst="rect">
              <a:avLst/>
            </a:prstGeom>
          </p:spPr>
        </p:pic>
        <p:pic>
          <p:nvPicPr>
            <p:cNvPr id="27" name="Picture 2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295983">
              <a:off x="197097" y="2542420"/>
              <a:ext cx="800182" cy="1080914"/>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07019" y="7625956"/>
            <a:ext cx="1893009" cy="240764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581024" y="1458970"/>
            <a:ext cx="2242847" cy="1990017"/>
          </a:xfrm>
          <a:prstGeom prst="rect">
            <a:avLst/>
          </a:prstGeom>
        </p:spPr>
      </p:pic>
      <p:pic>
        <p:nvPicPr>
          <p:cNvPr id="8" name="Picture 8"/>
          <p:cNvPicPr>
            <a:picLocks noChangeAspect="1"/>
          </p:cNvPicPr>
          <p:nvPr/>
        </p:nvPicPr>
        <p:blipFill>
          <a:blip r:embed="rId10"/>
          <a:srcRect r="24840"/>
          <a:stretch>
            <a:fillRect/>
          </a:stretch>
        </p:blipFill>
        <p:spPr>
          <a:xfrm>
            <a:off x="1028700" y="3314542"/>
            <a:ext cx="7509230" cy="6477084"/>
          </a:xfrm>
          <a:prstGeom prst="rect">
            <a:avLst/>
          </a:prstGeom>
        </p:spPr>
      </p:pic>
      <p:pic>
        <p:nvPicPr>
          <p:cNvPr id="9" name="Picture 9"/>
          <p:cNvPicPr>
            <a:picLocks noChangeAspect="1"/>
          </p:cNvPicPr>
          <p:nvPr/>
        </p:nvPicPr>
        <p:blipFill>
          <a:blip r:embed="rId11"/>
          <a:srcRect t="1696" r="27894" b="1696"/>
          <a:stretch>
            <a:fillRect/>
          </a:stretch>
        </p:blipFill>
        <p:spPr>
          <a:xfrm>
            <a:off x="9783173" y="3314542"/>
            <a:ext cx="7476127" cy="6473752"/>
          </a:xfrm>
          <a:prstGeom prst="rect">
            <a:avLst/>
          </a:prstGeom>
        </p:spPr>
      </p:pic>
      <p:sp>
        <p:nvSpPr>
          <p:cNvPr id="10" name="TextBox 10"/>
          <p:cNvSpPr txBox="1"/>
          <p:nvPr/>
        </p:nvSpPr>
        <p:spPr>
          <a:xfrm>
            <a:off x="2383776" y="500719"/>
            <a:ext cx="13318671" cy="1562096"/>
          </a:xfrm>
          <a:prstGeom prst="rect">
            <a:avLst/>
          </a:prstGeom>
        </p:spPr>
        <p:txBody>
          <a:bodyPr lIns="0" tIns="0" rIns="0" bIns="0" rtlCol="0" anchor="t">
            <a:spAutoFit/>
          </a:bodyPr>
          <a:lstStyle/>
          <a:p>
            <a:pPr marL="0" lvl="0" indent="0" algn="ctr">
              <a:lnSpc>
                <a:spcPts val="12600"/>
              </a:lnSpc>
              <a:spcBef>
                <a:spcPct val="0"/>
              </a:spcBef>
            </a:pPr>
            <a:r>
              <a:rPr lang="en-US" sz="9000">
                <a:solidFill>
                  <a:srgbClr val="000000"/>
                </a:solidFill>
                <a:latin typeface="Marykate"/>
              </a:rPr>
              <a:t>CHỨC NĂNG 1 </a:t>
            </a:r>
          </a:p>
        </p:txBody>
      </p:sp>
      <p:sp>
        <p:nvSpPr>
          <p:cNvPr id="11" name="TextBox 11"/>
          <p:cNvSpPr txBox="1"/>
          <p:nvPr/>
        </p:nvSpPr>
        <p:spPr>
          <a:xfrm>
            <a:off x="1449663" y="2346098"/>
            <a:ext cx="3907830" cy="738504"/>
          </a:xfrm>
          <a:prstGeom prst="rect">
            <a:avLst/>
          </a:prstGeom>
        </p:spPr>
        <p:txBody>
          <a:bodyPr lIns="0" tIns="0" rIns="0" bIns="0" rtlCol="0" anchor="t">
            <a:spAutoFit/>
          </a:bodyPr>
          <a:lstStyle/>
          <a:p>
            <a:pPr algn="ctr">
              <a:lnSpc>
                <a:spcPts val="6020"/>
              </a:lnSpc>
            </a:pPr>
            <a:r>
              <a:rPr lang="en-US" sz="4300">
                <a:solidFill>
                  <a:srgbClr val="000000"/>
                </a:solidFill>
                <a:latin typeface="DejaVu Serif"/>
              </a:rPr>
              <a:t>Trước sắp xếp</a:t>
            </a:r>
          </a:p>
        </p:txBody>
      </p:sp>
      <p:sp>
        <p:nvSpPr>
          <p:cNvPr id="12" name="TextBox 12"/>
          <p:cNvSpPr txBox="1"/>
          <p:nvPr/>
        </p:nvSpPr>
        <p:spPr>
          <a:xfrm>
            <a:off x="10290474" y="2346098"/>
            <a:ext cx="3730325" cy="769441"/>
          </a:xfrm>
          <a:prstGeom prst="rect">
            <a:avLst/>
          </a:prstGeom>
        </p:spPr>
        <p:txBody>
          <a:bodyPr wrap="square" lIns="0" tIns="0" rIns="0" bIns="0" rtlCol="0" anchor="t">
            <a:spAutoFit/>
          </a:bodyPr>
          <a:lstStyle/>
          <a:p>
            <a:pPr algn="ctr">
              <a:lnSpc>
                <a:spcPts val="6020"/>
              </a:lnSpc>
            </a:pPr>
            <a:r>
              <a:rPr lang="en-US" sz="4300" dirty="0" err="1">
                <a:solidFill>
                  <a:srgbClr val="000000"/>
                </a:solidFill>
                <a:latin typeface="DejaVu Serif"/>
              </a:rPr>
              <a:t>Sau</a:t>
            </a:r>
            <a:r>
              <a:rPr lang="en-US" sz="4300" dirty="0">
                <a:solidFill>
                  <a:srgbClr val="000000"/>
                </a:solidFill>
                <a:latin typeface="DejaVu Serif"/>
              </a:rPr>
              <a:t> </a:t>
            </a:r>
            <a:r>
              <a:rPr lang="en-US" sz="4300" dirty="0" err="1">
                <a:solidFill>
                  <a:srgbClr val="000000"/>
                </a:solidFill>
                <a:latin typeface="DejaVu Serif"/>
              </a:rPr>
              <a:t>sắp</a:t>
            </a:r>
            <a:r>
              <a:rPr lang="en-US" sz="4300" dirty="0">
                <a:solidFill>
                  <a:srgbClr val="000000"/>
                </a:solidFill>
                <a:latin typeface="DejaVu Serif"/>
              </a:rPr>
              <a:t> </a:t>
            </a:r>
            <a:r>
              <a:rPr lang="en-US" sz="4300" dirty="0" err="1">
                <a:solidFill>
                  <a:srgbClr val="000000"/>
                </a:solidFill>
                <a:latin typeface="DejaVu Serif"/>
              </a:rPr>
              <a:t>xếp</a:t>
            </a:r>
            <a:endParaRPr lang="en-US" sz="4300" dirty="0">
              <a:solidFill>
                <a:srgbClr val="000000"/>
              </a:solidFill>
              <a:latin typeface="DejaVu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07019" y="7625956"/>
            <a:ext cx="1893009" cy="240764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581024" y="1458970"/>
            <a:ext cx="2242847" cy="1990017"/>
          </a:xfrm>
          <a:prstGeom prst="rect">
            <a:avLst/>
          </a:prstGeom>
        </p:spPr>
      </p:pic>
      <p:pic>
        <p:nvPicPr>
          <p:cNvPr id="8" name="Picture 8"/>
          <p:cNvPicPr>
            <a:picLocks noChangeAspect="1"/>
          </p:cNvPicPr>
          <p:nvPr/>
        </p:nvPicPr>
        <p:blipFill>
          <a:blip r:embed="rId10"/>
          <a:srcRect r="27298"/>
          <a:stretch>
            <a:fillRect/>
          </a:stretch>
        </p:blipFill>
        <p:spPr>
          <a:xfrm>
            <a:off x="1028700" y="3319541"/>
            <a:ext cx="7302651" cy="6475419"/>
          </a:xfrm>
          <a:prstGeom prst="rect">
            <a:avLst/>
          </a:prstGeom>
        </p:spPr>
      </p:pic>
      <p:pic>
        <p:nvPicPr>
          <p:cNvPr id="9" name="Picture 9"/>
          <p:cNvPicPr>
            <a:picLocks noChangeAspect="1"/>
          </p:cNvPicPr>
          <p:nvPr/>
        </p:nvPicPr>
        <p:blipFill>
          <a:blip r:embed="rId11"/>
          <a:srcRect r="25571"/>
          <a:stretch>
            <a:fillRect/>
          </a:stretch>
        </p:blipFill>
        <p:spPr>
          <a:xfrm>
            <a:off x="9542204" y="3311298"/>
            <a:ext cx="7500616" cy="6472084"/>
          </a:xfrm>
          <a:prstGeom prst="rect">
            <a:avLst/>
          </a:prstGeom>
        </p:spPr>
      </p:pic>
      <p:sp>
        <p:nvSpPr>
          <p:cNvPr id="10" name="TextBox 10"/>
          <p:cNvSpPr txBox="1"/>
          <p:nvPr/>
        </p:nvSpPr>
        <p:spPr>
          <a:xfrm>
            <a:off x="2383776" y="500719"/>
            <a:ext cx="13318671" cy="1562096"/>
          </a:xfrm>
          <a:prstGeom prst="rect">
            <a:avLst/>
          </a:prstGeom>
        </p:spPr>
        <p:txBody>
          <a:bodyPr lIns="0" tIns="0" rIns="0" bIns="0" rtlCol="0" anchor="t">
            <a:spAutoFit/>
          </a:bodyPr>
          <a:lstStyle/>
          <a:p>
            <a:pPr marL="0" lvl="0" indent="0" algn="ctr">
              <a:lnSpc>
                <a:spcPts val="12600"/>
              </a:lnSpc>
              <a:spcBef>
                <a:spcPct val="0"/>
              </a:spcBef>
            </a:pPr>
            <a:r>
              <a:rPr lang="en-US" sz="9000">
                <a:solidFill>
                  <a:srgbClr val="000000"/>
                </a:solidFill>
                <a:latin typeface="Marykate"/>
              </a:rPr>
              <a:t>CHỨC NĂNG 2</a:t>
            </a:r>
          </a:p>
        </p:txBody>
      </p:sp>
      <p:sp>
        <p:nvSpPr>
          <p:cNvPr id="11" name="TextBox 11"/>
          <p:cNvSpPr txBox="1"/>
          <p:nvPr/>
        </p:nvSpPr>
        <p:spPr>
          <a:xfrm>
            <a:off x="1404220" y="2346098"/>
            <a:ext cx="4463179" cy="795089"/>
          </a:xfrm>
          <a:prstGeom prst="rect">
            <a:avLst/>
          </a:prstGeom>
        </p:spPr>
        <p:txBody>
          <a:bodyPr wrap="square" lIns="0" tIns="0" rIns="0" bIns="0" rtlCol="0" anchor="t">
            <a:spAutoFit/>
          </a:bodyPr>
          <a:lstStyle/>
          <a:p>
            <a:pPr algn="ctr">
              <a:lnSpc>
                <a:spcPts val="6160"/>
              </a:lnSpc>
            </a:pPr>
            <a:r>
              <a:rPr lang="en-US" sz="4400" dirty="0" err="1">
                <a:solidFill>
                  <a:srgbClr val="000000"/>
                </a:solidFill>
                <a:latin typeface="DejaVu Serif"/>
              </a:rPr>
              <a:t>Trước</a:t>
            </a:r>
            <a:r>
              <a:rPr lang="en-US" sz="4400" dirty="0">
                <a:solidFill>
                  <a:srgbClr val="000000"/>
                </a:solidFill>
                <a:latin typeface="DejaVu Serif"/>
              </a:rPr>
              <a:t> </a:t>
            </a:r>
            <a:r>
              <a:rPr lang="en-US" sz="4400" dirty="0" err="1">
                <a:solidFill>
                  <a:srgbClr val="000000"/>
                </a:solidFill>
                <a:latin typeface="DejaVu Serif"/>
              </a:rPr>
              <a:t>sắp</a:t>
            </a:r>
            <a:r>
              <a:rPr lang="en-US" sz="4400" dirty="0">
                <a:solidFill>
                  <a:srgbClr val="000000"/>
                </a:solidFill>
                <a:latin typeface="DejaVu Serif"/>
              </a:rPr>
              <a:t> </a:t>
            </a:r>
            <a:r>
              <a:rPr lang="en-US" sz="4400" dirty="0" err="1">
                <a:solidFill>
                  <a:srgbClr val="000000"/>
                </a:solidFill>
                <a:latin typeface="DejaVu Serif"/>
              </a:rPr>
              <a:t>xếp</a:t>
            </a:r>
            <a:endParaRPr lang="en-US" sz="4400" dirty="0">
              <a:solidFill>
                <a:srgbClr val="000000"/>
              </a:solidFill>
              <a:latin typeface="DejaVu Serif"/>
            </a:endParaRPr>
          </a:p>
        </p:txBody>
      </p:sp>
      <p:sp>
        <p:nvSpPr>
          <p:cNvPr id="12" name="TextBox 12"/>
          <p:cNvSpPr txBox="1"/>
          <p:nvPr/>
        </p:nvSpPr>
        <p:spPr>
          <a:xfrm>
            <a:off x="10251532" y="2346098"/>
            <a:ext cx="3769268" cy="795089"/>
          </a:xfrm>
          <a:prstGeom prst="rect">
            <a:avLst/>
          </a:prstGeom>
        </p:spPr>
        <p:txBody>
          <a:bodyPr wrap="square" lIns="0" tIns="0" rIns="0" bIns="0" rtlCol="0" anchor="t">
            <a:spAutoFit/>
          </a:bodyPr>
          <a:lstStyle/>
          <a:p>
            <a:pPr algn="ctr">
              <a:lnSpc>
                <a:spcPts val="6160"/>
              </a:lnSpc>
            </a:pPr>
            <a:r>
              <a:rPr lang="en-US" sz="4400" dirty="0" err="1">
                <a:solidFill>
                  <a:srgbClr val="000000"/>
                </a:solidFill>
                <a:latin typeface="DejaVu Serif"/>
              </a:rPr>
              <a:t>Sau</a:t>
            </a:r>
            <a:r>
              <a:rPr lang="en-US" sz="4400" dirty="0">
                <a:solidFill>
                  <a:srgbClr val="000000"/>
                </a:solidFill>
                <a:latin typeface="DejaVu Serif"/>
              </a:rPr>
              <a:t> </a:t>
            </a:r>
            <a:r>
              <a:rPr lang="en-US" sz="4400" dirty="0" err="1">
                <a:solidFill>
                  <a:srgbClr val="000000"/>
                </a:solidFill>
                <a:latin typeface="DejaVu Serif"/>
              </a:rPr>
              <a:t>sắp</a:t>
            </a:r>
            <a:r>
              <a:rPr lang="en-US" sz="4400" dirty="0">
                <a:solidFill>
                  <a:srgbClr val="000000"/>
                </a:solidFill>
                <a:latin typeface="DejaVu Serif"/>
              </a:rPr>
              <a:t> </a:t>
            </a:r>
            <a:r>
              <a:rPr lang="en-US" sz="4400" dirty="0" err="1">
                <a:solidFill>
                  <a:srgbClr val="000000"/>
                </a:solidFill>
                <a:latin typeface="DejaVu Serif"/>
              </a:rPr>
              <a:t>xếp</a:t>
            </a:r>
            <a:endParaRPr lang="en-US" sz="4400" dirty="0">
              <a:solidFill>
                <a:srgbClr val="000000"/>
              </a:solidFill>
              <a:latin typeface="DejaVu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07019" y="7625956"/>
            <a:ext cx="1893009" cy="240764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581024" y="1458970"/>
            <a:ext cx="2242847" cy="1990017"/>
          </a:xfrm>
          <a:prstGeom prst="rect">
            <a:avLst/>
          </a:prstGeom>
        </p:spPr>
      </p:pic>
      <p:pic>
        <p:nvPicPr>
          <p:cNvPr id="8" name="Picture 8"/>
          <p:cNvPicPr>
            <a:picLocks noChangeAspect="1"/>
          </p:cNvPicPr>
          <p:nvPr/>
        </p:nvPicPr>
        <p:blipFill>
          <a:blip r:embed="rId10"/>
          <a:srcRect t="4192" r="10775" b="4192"/>
          <a:stretch>
            <a:fillRect/>
          </a:stretch>
        </p:blipFill>
        <p:spPr>
          <a:xfrm>
            <a:off x="1923320" y="4445179"/>
            <a:ext cx="14239585" cy="3180777"/>
          </a:xfrm>
          <a:prstGeom prst="rect">
            <a:avLst/>
          </a:prstGeom>
        </p:spPr>
      </p:pic>
      <p:sp>
        <p:nvSpPr>
          <p:cNvPr id="9" name="TextBox 9"/>
          <p:cNvSpPr txBox="1"/>
          <p:nvPr/>
        </p:nvSpPr>
        <p:spPr>
          <a:xfrm>
            <a:off x="2383776" y="1268470"/>
            <a:ext cx="13318671" cy="1562096"/>
          </a:xfrm>
          <a:prstGeom prst="rect">
            <a:avLst/>
          </a:prstGeom>
        </p:spPr>
        <p:txBody>
          <a:bodyPr lIns="0" tIns="0" rIns="0" bIns="0" rtlCol="0" anchor="t">
            <a:spAutoFit/>
          </a:bodyPr>
          <a:lstStyle/>
          <a:p>
            <a:pPr marL="0" lvl="0" indent="0" algn="ctr">
              <a:lnSpc>
                <a:spcPts val="12600"/>
              </a:lnSpc>
              <a:spcBef>
                <a:spcPct val="0"/>
              </a:spcBef>
            </a:pPr>
            <a:r>
              <a:rPr lang="en-US" sz="9000">
                <a:solidFill>
                  <a:srgbClr val="000000"/>
                </a:solidFill>
                <a:latin typeface="Marykate"/>
              </a:rPr>
              <a:t>CHỨC NĂNG 3</a:t>
            </a:r>
          </a:p>
        </p:txBody>
      </p:sp>
      <p:sp>
        <p:nvSpPr>
          <p:cNvPr id="10" name="TextBox 10"/>
          <p:cNvSpPr txBox="1"/>
          <p:nvPr/>
        </p:nvSpPr>
        <p:spPr>
          <a:xfrm>
            <a:off x="2089460" y="3191470"/>
            <a:ext cx="6368739" cy="884858"/>
          </a:xfrm>
          <a:prstGeom prst="rect">
            <a:avLst/>
          </a:prstGeom>
        </p:spPr>
        <p:txBody>
          <a:bodyPr wrap="square" lIns="0" tIns="0" rIns="0" bIns="0" rtlCol="0" anchor="t">
            <a:spAutoFit/>
          </a:bodyPr>
          <a:lstStyle/>
          <a:p>
            <a:pPr algn="ctr">
              <a:lnSpc>
                <a:spcPts val="6860"/>
              </a:lnSpc>
            </a:pPr>
            <a:r>
              <a:rPr lang="en-US" sz="4900" dirty="0" err="1">
                <a:solidFill>
                  <a:srgbClr val="000000"/>
                </a:solidFill>
                <a:latin typeface="DejaVu Serif"/>
              </a:rPr>
              <a:t>Kết</a:t>
            </a:r>
            <a:r>
              <a:rPr lang="en-US" sz="4900" dirty="0">
                <a:solidFill>
                  <a:srgbClr val="000000"/>
                </a:solidFill>
                <a:latin typeface="DejaVu Serif"/>
              </a:rPr>
              <a:t> </a:t>
            </a:r>
            <a:r>
              <a:rPr lang="en-US" sz="4900" dirty="0" err="1">
                <a:solidFill>
                  <a:srgbClr val="000000"/>
                </a:solidFill>
                <a:latin typeface="DejaVu Serif"/>
              </a:rPr>
              <a:t>quả</a:t>
            </a:r>
            <a:r>
              <a:rPr lang="en-US" sz="4900" dirty="0">
                <a:solidFill>
                  <a:srgbClr val="000000"/>
                </a:solidFill>
                <a:latin typeface="DejaVu Serif"/>
              </a:rPr>
              <a:t> </a:t>
            </a:r>
            <a:r>
              <a:rPr lang="en-US" sz="4900" dirty="0" err="1">
                <a:solidFill>
                  <a:srgbClr val="000000"/>
                </a:solidFill>
                <a:latin typeface="DejaVu Serif"/>
              </a:rPr>
              <a:t>thu</a:t>
            </a:r>
            <a:r>
              <a:rPr lang="en-US" sz="4900" dirty="0">
                <a:solidFill>
                  <a:srgbClr val="000000"/>
                </a:solidFill>
                <a:latin typeface="DejaVu Serif"/>
              </a:rPr>
              <a:t> </a:t>
            </a:r>
            <a:r>
              <a:rPr lang="en-US" sz="4900" dirty="0" err="1">
                <a:solidFill>
                  <a:srgbClr val="000000"/>
                </a:solidFill>
                <a:latin typeface="DejaVu Serif"/>
              </a:rPr>
              <a:t>được</a:t>
            </a:r>
            <a:endParaRPr lang="en-US" sz="4900" dirty="0">
              <a:solidFill>
                <a:srgbClr val="000000"/>
              </a:solidFill>
              <a:latin typeface="DejaVu Serif"/>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292464">
            <a:off x="16148032" y="1139828"/>
            <a:ext cx="2915037" cy="2029926"/>
          </a:xfrm>
          <a:prstGeom prst="rect">
            <a:avLst/>
          </a:prstGeom>
        </p:spPr>
      </p:pic>
      <p:grpSp>
        <p:nvGrpSpPr>
          <p:cNvPr id="4" name="Group 4"/>
          <p:cNvGrpSpPr/>
          <p:nvPr/>
        </p:nvGrpSpPr>
        <p:grpSpPr>
          <a:xfrm>
            <a:off x="3157774" y="2154791"/>
            <a:ext cx="11602002" cy="5985508"/>
            <a:chOff x="0" y="0"/>
            <a:chExt cx="15469336" cy="7980677"/>
          </a:xfrm>
        </p:grpSpPr>
        <p:pic>
          <p:nvPicPr>
            <p:cNvPr id="5" name="Picture 5"/>
            <p:cNvPicPr>
              <a:picLocks noChangeAspect="1"/>
            </p:cNvPicPr>
            <p:nvPr/>
          </p:nvPicPr>
          <p:blipFill>
            <a:blip r:embed="rId5"/>
            <a:srcRect l="8610" t="32301" r="14209" b="17628"/>
            <a:stretch>
              <a:fillRect/>
            </a:stretch>
          </p:blipFill>
          <p:spPr>
            <a:xfrm>
              <a:off x="0" y="315916"/>
              <a:ext cx="15469336" cy="7664761"/>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99596">
              <a:off x="13648210" y="259858"/>
              <a:ext cx="1436787" cy="1353192"/>
            </a:xfrm>
            <a:prstGeom prst="rect">
              <a:avLst/>
            </a:prstGeom>
          </p:spPr>
        </p:pic>
      </p:gr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2140" y="651874"/>
            <a:ext cx="1572705" cy="1997662"/>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3098941">
            <a:off x="2237814" y="7478990"/>
            <a:ext cx="1839919" cy="2340120"/>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4101907">
            <a:off x="4990233" y="1195023"/>
            <a:ext cx="828408" cy="692850"/>
          </a:xfrm>
          <a:prstGeom prst="rect">
            <a:avLst/>
          </a:prstGeom>
        </p:spPr>
      </p:pic>
      <p:sp>
        <p:nvSpPr>
          <p:cNvPr id="10" name="TextBox 10"/>
          <p:cNvSpPr txBox="1"/>
          <p:nvPr/>
        </p:nvSpPr>
        <p:spPr>
          <a:xfrm>
            <a:off x="3157774" y="3452840"/>
            <a:ext cx="11602002" cy="3249932"/>
          </a:xfrm>
          <a:prstGeom prst="rect">
            <a:avLst/>
          </a:prstGeom>
        </p:spPr>
        <p:txBody>
          <a:bodyPr lIns="0" tIns="0" rIns="0" bIns="0" rtlCol="0" anchor="t">
            <a:spAutoFit/>
          </a:bodyPr>
          <a:lstStyle/>
          <a:p>
            <a:pPr algn="ctr">
              <a:lnSpc>
                <a:spcPts val="13019"/>
              </a:lnSpc>
            </a:pPr>
            <a:r>
              <a:rPr lang="en-US" sz="9299">
                <a:solidFill>
                  <a:srgbClr val="000000"/>
                </a:solidFill>
                <a:latin typeface="Marykate"/>
              </a:rPr>
              <a:t>CHƯƠNG 2: THUẬT TOÁN SỬ DỤNG TRONG ĐỀ TÀI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sp>
        <p:nvSpPr>
          <p:cNvPr id="6" name="TextBox 6"/>
          <p:cNvSpPr txBox="1"/>
          <p:nvPr/>
        </p:nvSpPr>
        <p:spPr>
          <a:xfrm>
            <a:off x="1235376" y="2507542"/>
            <a:ext cx="16230600" cy="7284084"/>
          </a:xfrm>
          <a:prstGeom prst="rect">
            <a:avLst/>
          </a:prstGeom>
        </p:spPr>
        <p:txBody>
          <a:bodyPr lIns="0" tIns="0" rIns="0" bIns="0" rtlCol="0" anchor="t">
            <a:spAutoFit/>
          </a:bodyPr>
          <a:lstStyle/>
          <a:p>
            <a:pPr algn="just">
              <a:lnSpc>
                <a:spcPts val="6440"/>
              </a:lnSpc>
              <a:spcBef>
                <a:spcPct val="0"/>
              </a:spcBef>
            </a:pPr>
            <a:r>
              <a:rPr lang="en-US" sz="4600">
                <a:solidFill>
                  <a:srgbClr val="000000"/>
                </a:solidFill>
                <a:latin typeface="Arialle"/>
              </a:rPr>
              <a:t>Thuật toán selection sort sắp xếp một mảng bằng cách đi tìm phần tử có giá trị nhỏ nhất (giả sử với sắp xếp mảng tăng dần) trong đoạn đoạn chưa được sắp xếp và đổi cho phần tử nhỏ nhất đó với phần tử ở đầu đoạn chưa được sắp xếp(không phải đầu mảng). Thuật toán sẽ chia mảng làm 2 mảng con (1. Một mảng con đã được sắp xếp, 2. Một mảng con chưa được sắp xếp). Tại mỗi bước lặp của thuật toán, phần tử nhỏ nhất ở mảng con chưa được sắp xếp sẽ được di chuyển về đoạn đã sắp xếp.</a:t>
            </a:r>
          </a:p>
        </p:txBody>
      </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57632" y="7879358"/>
            <a:ext cx="1893009" cy="2407642"/>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269012" y="298133"/>
            <a:ext cx="2242847" cy="1990017"/>
          </a:xfrm>
          <a:prstGeom prst="rect">
            <a:avLst/>
          </a:prstGeom>
        </p:spPr>
      </p:pic>
      <p:sp>
        <p:nvSpPr>
          <p:cNvPr id="9" name="TextBox 9"/>
          <p:cNvSpPr txBox="1"/>
          <p:nvPr/>
        </p:nvSpPr>
        <p:spPr>
          <a:xfrm>
            <a:off x="2484664" y="636515"/>
            <a:ext cx="13318671" cy="1562096"/>
          </a:xfrm>
          <a:prstGeom prst="rect">
            <a:avLst/>
          </a:prstGeom>
        </p:spPr>
        <p:txBody>
          <a:bodyPr lIns="0" tIns="0" rIns="0" bIns="0" rtlCol="0" anchor="t">
            <a:spAutoFit/>
          </a:bodyPr>
          <a:lstStyle/>
          <a:p>
            <a:pPr marL="0" lvl="0" indent="0" algn="ctr">
              <a:lnSpc>
                <a:spcPts val="12600"/>
              </a:lnSpc>
              <a:spcBef>
                <a:spcPct val="0"/>
              </a:spcBef>
            </a:pPr>
            <a:r>
              <a:rPr lang="en-US" sz="9000">
                <a:solidFill>
                  <a:srgbClr val="000000"/>
                </a:solidFill>
                <a:latin typeface="Marykate"/>
              </a:rPr>
              <a:t>THUẬT TOÁN SELECTION SORT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sp>
        <p:nvSpPr>
          <p:cNvPr id="6" name="TextBox 6"/>
          <p:cNvSpPr txBox="1"/>
          <p:nvPr/>
        </p:nvSpPr>
        <p:spPr>
          <a:xfrm>
            <a:off x="1028700" y="4219495"/>
            <a:ext cx="16230600" cy="3235960"/>
          </a:xfrm>
          <a:prstGeom prst="rect">
            <a:avLst/>
          </a:prstGeom>
        </p:spPr>
        <p:txBody>
          <a:bodyPr lIns="0" tIns="0" rIns="0" bIns="0" rtlCol="0" anchor="t">
            <a:spAutoFit/>
          </a:bodyPr>
          <a:lstStyle/>
          <a:p>
            <a:pPr algn="just">
              <a:lnSpc>
                <a:spcPts val="6439"/>
              </a:lnSpc>
              <a:spcBef>
                <a:spcPct val="0"/>
              </a:spcBef>
            </a:pPr>
            <a:r>
              <a:rPr lang="en-US" sz="4599">
                <a:solidFill>
                  <a:srgbClr val="000000"/>
                </a:solidFill>
                <a:latin typeface="Arialle"/>
              </a:rPr>
              <a:t>Thuật toán tìm kiếm tuyến tính là một thuật toán khá đơn giản. Bắt đầu từ vị trí đầu tiên của mảng, duyệt từ đầu đến cuối mảng. Nếu phần tử đang duyệt bằng x thì trả về phần tử đó. Nếu không tìm thấy phần tử nào bằng x thì trả về -1.</a:t>
            </a:r>
          </a:p>
        </p:txBody>
      </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07019" y="7625956"/>
            <a:ext cx="1893009" cy="2407642"/>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754488" y="764259"/>
            <a:ext cx="2242847" cy="1990017"/>
          </a:xfrm>
          <a:prstGeom prst="rect">
            <a:avLst/>
          </a:prstGeom>
        </p:spPr>
      </p:pic>
      <p:sp>
        <p:nvSpPr>
          <p:cNvPr id="9" name="TextBox 9"/>
          <p:cNvSpPr txBox="1"/>
          <p:nvPr/>
        </p:nvSpPr>
        <p:spPr>
          <a:xfrm>
            <a:off x="1585989" y="1833209"/>
            <a:ext cx="14725788" cy="1562096"/>
          </a:xfrm>
          <a:prstGeom prst="rect">
            <a:avLst/>
          </a:prstGeom>
        </p:spPr>
        <p:txBody>
          <a:bodyPr lIns="0" tIns="0" rIns="0" bIns="0" rtlCol="0" anchor="t">
            <a:spAutoFit/>
          </a:bodyPr>
          <a:lstStyle/>
          <a:p>
            <a:pPr marL="0" lvl="0" indent="0" algn="ctr">
              <a:lnSpc>
                <a:spcPts val="12600"/>
              </a:lnSpc>
              <a:spcBef>
                <a:spcPct val="0"/>
              </a:spcBef>
            </a:pPr>
            <a:r>
              <a:rPr lang="en-US" sz="9000">
                <a:solidFill>
                  <a:srgbClr val="000000"/>
                </a:solidFill>
                <a:latin typeface="Marykate"/>
              </a:rPr>
              <a:t>THUẬT TOÁN TÌM KIẾM TUYẾN TÍNH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292464">
            <a:off x="16148032" y="1139828"/>
            <a:ext cx="2915037" cy="2029926"/>
          </a:xfrm>
          <a:prstGeom prst="rect">
            <a:avLst/>
          </a:prstGeom>
        </p:spPr>
      </p:pic>
      <p:grpSp>
        <p:nvGrpSpPr>
          <p:cNvPr id="4" name="Group 4"/>
          <p:cNvGrpSpPr/>
          <p:nvPr/>
        </p:nvGrpSpPr>
        <p:grpSpPr>
          <a:xfrm>
            <a:off x="3157774" y="2154791"/>
            <a:ext cx="11602002" cy="5985508"/>
            <a:chOff x="0" y="0"/>
            <a:chExt cx="15469336" cy="7980677"/>
          </a:xfrm>
        </p:grpSpPr>
        <p:pic>
          <p:nvPicPr>
            <p:cNvPr id="5" name="Picture 5"/>
            <p:cNvPicPr>
              <a:picLocks noChangeAspect="1"/>
            </p:cNvPicPr>
            <p:nvPr/>
          </p:nvPicPr>
          <p:blipFill>
            <a:blip r:embed="rId5"/>
            <a:srcRect l="8610" t="32301" r="14209" b="17628"/>
            <a:stretch>
              <a:fillRect/>
            </a:stretch>
          </p:blipFill>
          <p:spPr>
            <a:xfrm>
              <a:off x="0" y="315916"/>
              <a:ext cx="15469336" cy="7664761"/>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99596">
              <a:off x="13648210" y="259858"/>
              <a:ext cx="1436787" cy="1353192"/>
            </a:xfrm>
            <a:prstGeom prst="rect">
              <a:avLst/>
            </a:prstGeom>
          </p:spPr>
        </p:pic>
      </p:gr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2140" y="651874"/>
            <a:ext cx="1572705" cy="1997662"/>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3098941">
            <a:off x="2237814" y="7478990"/>
            <a:ext cx="1839919" cy="2340120"/>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4101907">
            <a:off x="4990233" y="1195023"/>
            <a:ext cx="828408" cy="692850"/>
          </a:xfrm>
          <a:prstGeom prst="rect">
            <a:avLst/>
          </a:prstGeom>
        </p:spPr>
      </p:pic>
      <p:sp>
        <p:nvSpPr>
          <p:cNvPr id="10" name="TextBox 10"/>
          <p:cNvSpPr txBox="1"/>
          <p:nvPr/>
        </p:nvSpPr>
        <p:spPr>
          <a:xfrm>
            <a:off x="3157774" y="3452840"/>
            <a:ext cx="11602002" cy="3249932"/>
          </a:xfrm>
          <a:prstGeom prst="rect">
            <a:avLst/>
          </a:prstGeom>
        </p:spPr>
        <p:txBody>
          <a:bodyPr lIns="0" tIns="0" rIns="0" bIns="0" rtlCol="0" anchor="t">
            <a:spAutoFit/>
          </a:bodyPr>
          <a:lstStyle/>
          <a:p>
            <a:pPr algn="ctr">
              <a:lnSpc>
                <a:spcPts val="13019"/>
              </a:lnSpc>
            </a:pPr>
            <a:r>
              <a:rPr lang="en-US" sz="9299">
                <a:solidFill>
                  <a:srgbClr val="000000"/>
                </a:solidFill>
                <a:latin typeface="Marykate"/>
              </a:rPr>
              <a:t>CHƯƠNG 3: CÀI ĐẶT CHƯƠNG TRÌNH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07019" y="7625956"/>
            <a:ext cx="1893009" cy="240764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016453" y="936960"/>
            <a:ext cx="2242847" cy="1990017"/>
          </a:xfrm>
          <a:prstGeom prst="rect">
            <a:avLst/>
          </a:prstGeom>
        </p:spPr>
      </p:pic>
      <p:pic>
        <p:nvPicPr>
          <p:cNvPr id="8" name="Picture 8"/>
          <p:cNvPicPr>
            <a:picLocks noChangeAspect="1"/>
          </p:cNvPicPr>
          <p:nvPr/>
        </p:nvPicPr>
        <p:blipFill>
          <a:blip r:embed="rId10"/>
          <a:srcRect l="194" r="831" b="1948"/>
          <a:stretch>
            <a:fillRect/>
          </a:stretch>
        </p:blipFill>
        <p:spPr>
          <a:xfrm>
            <a:off x="4254518" y="2460987"/>
            <a:ext cx="9778963" cy="7330639"/>
          </a:xfrm>
          <a:prstGeom prst="rect">
            <a:avLst/>
          </a:prstGeom>
        </p:spPr>
      </p:pic>
      <p:sp>
        <p:nvSpPr>
          <p:cNvPr id="9" name="TextBox 9"/>
          <p:cNvSpPr txBox="1"/>
          <p:nvPr/>
        </p:nvSpPr>
        <p:spPr>
          <a:xfrm>
            <a:off x="2484664" y="784560"/>
            <a:ext cx="13318671" cy="1401436"/>
          </a:xfrm>
          <a:prstGeom prst="rect">
            <a:avLst/>
          </a:prstGeom>
        </p:spPr>
        <p:txBody>
          <a:bodyPr lIns="0" tIns="0" rIns="0" bIns="0" rtlCol="0" anchor="t">
            <a:spAutoFit/>
          </a:bodyPr>
          <a:lstStyle/>
          <a:p>
            <a:pPr marL="0" lvl="0" indent="0" algn="ctr">
              <a:lnSpc>
                <a:spcPts val="11480"/>
              </a:lnSpc>
              <a:spcBef>
                <a:spcPct val="0"/>
              </a:spcBef>
            </a:pPr>
            <a:r>
              <a:rPr lang="en-US" sz="8200">
                <a:solidFill>
                  <a:srgbClr val="000000"/>
                </a:solidFill>
                <a:latin typeface="Marykate"/>
              </a:rPr>
              <a:t>CÀI ĐẶT CHỨC NĂNG 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07019" y="7625956"/>
            <a:ext cx="1893009" cy="240764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581024" y="1458970"/>
            <a:ext cx="2242847" cy="1990017"/>
          </a:xfrm>
          <a:prstGeom prst="rect">
            <a:avLst/>
          </a:prstGeom>
        </p:spPr>
      </p:pic>
      <p:pic>
        <p:nvPicPr>
          <p:cNvPr id="8" name="Picture 8"/>
          <p:cNvPicPr>
            <a:picLocks noChangeAspect="1"/>
          </p:cNvPicPr>
          <p:nvPr/>
        </p:nvPicPr>
        <p:blipFill>
          <a:blip r:embed="rId10"/>
          <a:srcRect l="423" r="4088" b="2830"/>
          <a:stretch>
            <a:fillRect/>
          </a:stretch>
        </p:blipFill>
        <p:spPr>
          <a:xfrm>
            <a:off x="4330660" y="2361248"/>
            <a:ext cx="9424903" cy="7430378"/>
          </a:xfrm>
          <a:prstGeom prst="rect">
            <a:avLst/>
          </a:prstGeom>
        </p:spPr>
      </p:pic>
      <p:sp>
        <p:nvSpPr>
          <p:cNvPr id="9" name="TextBox 9"/>
          <p:cNvSpPr txBox="1"/>
          <p:nvPr/>
        </p:nvSpPr>
        <p:spPr>
          <a:xfrm>
            <a:off x="2383776" y="582672"/>
            <a:ext cx="13318671" cy="1562096"/>
          </a:xfrm>
          <a:prstGeom prst="rect">
            <a:avLst/>
          </a:prstGeom>
        </p:spPr>
        <p:txBody>
          <a:bodyPr lIns="0" tIns="0" rIns="0" bIns="0" rtlCol="0" anchor="t">
            <a:spAutoFit/>
          </a:bodyPr>
          <a:lstStyle/>
          <a:p>
            <a:pPr marL="0" lvl="0" indent="0" algn="ctr">
              <a:lnSpc>
                <a:spcPts val="12600"/>
              </a:lnSpc>
              <a:spcBef>
                <a:spcPct val="0"/>
              </a:spcBef>
            </a:pPr>
            <a:r>
              <a:rPr lang="en-US" sz="9000">
                <a:solidFill>
                  <a:srgbClr val="000000"/>
                </a:solidFill>
                <a:latin typeface="Marykate"/>
              </a:rPr>
              <a:t>CÀI ĐẶT CHỨC NĂNG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788375">
            <a:off x="14362934" y="2966405"/>
            <a:ext cx="635583" cy="70522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28700" y="1304699"/>
            <a:ext cx="2270235" cy="2014318"/>
          </a:xfrm>
          <a:prstGeom prst="rect">
            <a:avLst/>
          </a:prstGeom>
        </p:spPr>
      </p:pic>
      <p:grpSp>
        <p:nvGrpSpPr>
          <p:cNvPr id="5" name="Group 5"/>
          <p:cNvGrpSpPr/>
          <p:nvPr/>
        </p:nvGrpSpPr>
        <p:grpSpPr>
          <a:xfrm>
            <a:off x="4949567" y="350188"/>
            <a:ext cx="8003785" cy="3396712"/>
            <a:chOff x="0" y="0"/>
            <a:chExt cx="10671714" cy="4528949"/>
          </a:xfrm>
        </p:grpSpPr>
        <p:pic>
          <p:nvPicPr>
            <p:cNvPr id="6" name="Picture 6"/>
            <p:cNvPicPr>
              <a:picLocks noChangeAspect="1"/>
            </p:cNvPicPr>
            <p:nvPr/>
          </p:nvPicPr>
          <p:blipFill>
            <a:blip r:embed="rId7"/>
            <a:srcRect l="11784" t="14673" r="2087" b="54814"/>
            <a:stretch>
              <a:fillRect/>
            </a:stretch>
          </p:blipFill>
          <p:spPr>
            <a:xfrm rot="-78066">
              <a:off x="1340288" y="1203407"/>
              <a:ext cx="8420231" cy="2278268"/>
            </a:xfrm>
            <a:prstGeom prst="rect">
              <a:avLst/>
            </a:prstGeom>
          </p:spPr>
        </p:pic>
        <p:pic>
          <p:nvPicPr>
            <p:cNvPr id="7" name="Picture 7"/>
            <p:cNvPicPr>
              <a:picLocks noChangeAspect="1"/>
            </p:cNvPicPr>
            <p:nvPr/>
          </p:nvPicPr>
          <p:blipFill>
            <a:blip r:embed="rId8"/>
            <a:srcRect/>
            <a:stretch>
              <a:fillRect/>
            </a:stretch>
          </p:blipFill>
          <p:spPr>
            <a:xfrm rot="3029350">
              <a:off x="7756171" y="893672"/>
              <a:ext cx="2940223" cy="1322380"/>
            </a:xfrm>
            <a:prstGeom prst="rect">
              <a:avLst/>
            </a:prstGeom>
          </p:spPr>
        </p:pic>
        <p:pic>
          <p:nvPicPr>
            <p:cNvPr id="8" name="Picture 8"/>
            <p:cNvPicPr>
              <a:picLocks noChangeAspect="1"/>
            </p:cNvPicPr>
            <p:nvPr/>
          </p:nvPicPr>
          <p:blipFill>
            <a:blip r:embed="rId8"/>
            <a:srcRect/>
            <a:stretch>
              <a:fillRect/>
            </a:stretch>
          </p:blipFill>
          <p:spPr>
            <a:xfrm rot="2700000">
              <a:off x="36946" y="2360701"/>
              <a:ext cx="2940223" cy="1322380"/>
            </a:xfrm>
            <a:prstGeom prst="rect">
              <a:avLst/>
            </a:prstGeom>
          </p:spPr>
        </p:pic>
      </p:grpSp>
      <p:grpSp>
        <p:nvGrpSpPr>
          <p:cNvPr id="9" name="Group 9"/>
          <p:cNvGrpSpPr>
            <a:grpSpLocks noChangeAspect="1"/>
          </p:cNvGrpSpPr>
          <p:nvPr/>
        </p:nvGrpSpPr>
        <p:grpSpPr>
          <a:xfrm>
            <a:off x="7766283" y="3657674"/>
            <a:ext cx="3180055" cy="3167633"/>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r="223"/>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id="12" name="Group 12"/>
          <p:cNvGrpSpPr>
            <a:grpSpLocks noChangeAspect="1"/>
          </p:cNvGrpSpPr>
          <p:nvPr/>
        </p:nvGrpSpPr>
        <p:grpSpPr>
          <a:xfrm>
            <a:off x="13090698" y="3782947"/>
            <a:ext cx="3180055" cy="3167633"/>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23" t="-21617" r="223" b="-21617"/>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id="15" name="Group 15"/>
          <p:cNvGrpSpPr>
            <a:grpSpLocks noChangeAspect="1"/>
          </p:cNvGrpSpPr>
          <p:nvPr/>
        </p:nvGrpSpPr>
        <p:grpSpPr>
          <a:xfrm>
            <a:off x="2441869" y="3559683"/>
            <a:ext cx="3180055" cy="3167633"/>
            <a:chOff x="0" y="0"/>
            <a:chExt cx="6502400" cy="6477000"/>
          </a:xfrm>
        </p:grpSpPr>
        <p:sp>
          <p:nvSpPr>
            <p:cNvPr id="16" name="Freeform 1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223" r="223"/>
              </a:stretch>
            </a:blipFill>
          </p:spPr>
        </p:sp>
        <p:sp>
          <p:nvSpPr>
            <p:cNvPr id="17" name="Freeform 1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pic>
        <p:nvPicPr>
          <p:cNvPr id="18" name="Picture 1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6073368" y="1080761"/>
            <a:ext cx="918025" cy="2576913"/>
          </a:xfrm>
          <a:prstGeom prst="rect">
            <a:avLst/>
          </a:prstGeom>
        </p:spPr>
      </p:pic>
      <p:sp>
        <p:nvSpPr>
          <p:cNvPr id="19" name="TextBox 19"/>
          <p:cNvSpPr txBox="1"/>
          <p:nvPr/>
        </p:nvSpPr>
        <p:spPr>
          <a:xfrm>
            <a:off x="1800082" y="7199013"/>
            <a:ext cx="4463629" cy="1306194"/>
          </a:xfrm>
          <a:prstGeom prst="rect">
            <a:avLst/>
          </a:prstGeom>
        </p:spPr>
        <p:txBody>
          <a:bodyPr lIns="0" tIns="0" rIns="0" bIns="0" rtlCol="0" anchor="t">
            <a:spAutoFit/>
          </a:bodyPr>
          <a:lstStyle/>
          <a:p>
            <a:pPr algn="r">
              <a:lnSpc>
                <a:spcPts val="5180"/>
              </a:lnSpc>
            </a:pPr>
            <a:r>
              <a:rPr lang="en-US" sz="3700">
                <a:solidFill>
                  <a:srgbClr val="000000"/>
                </a:solidFill>
                <a:latin typeface="DejaVu Serif Bold"/>
              </a:rPr>
              <a:t>Nguyễn Văn Hải</a:t>
            </a:r>
          </a:p>
          <a:p>
            <a:pPr algn="ctr">
              <a:lnSpc>
                <a:spcPts val="5180"/>
              </a:lnSpc>
              <a:spcBef>
                <a:spcPct val="0"/>
              </a:spcBef>
            </a:pPr>
            <a:r>
              <a:rPr lang="en-US" sz="3700">
                <a:solidFill>
                  <a:srgbClr val="000000"/>
                </a:solidFill>
                <a:latin typeface="DejaVu Serif Bold"/>
              </a:rPr>
              <a:t>MSV: 20210864</a:t>
            </a:r>
          </a:p>
        </p:txBody>
      </p:sp>
      <p:sp>
        <p:nvSpPr>
          <p:cNvPr id="20" name="TextBox 20"/>
          <p:cNvSpPr txBox="1"/>
          <p:nvPr/>
        </p:nvSpPr>
        <p:spPr>
          <a:xfrm>
            <a:off x="6709963" y="7163453"/>
            <a:ext cx="5325003" cy="1306194"/>
          </a:xfrm>
          <a:prstGeom prst="rect">
            <a:avLst/>
          </a:prstGeom>
        </p:spPr>
        <p:txBody>
          <a:bodyPr lIns="0" tIns="0" rIns="0" bIns="0" rtlCol="0" anchor="t">
            <a:spAutoFit/>
          </a:bodyPr>
          <a:lstStyle/>
          <a:p>
            <a:pPr algn="ctr">
              <a:lnSpc>
                <a:spcPts val="5180"/>
              </a:lnSpc>
            </a:pPr>
            <a:r>
              <a:rPr lang="en-US" sz="3700">
                <a:solidFill>
                  <a:srgbClr val="000000"/>
                </a:solidFill>
                <a:latin typeface="DejaVu Serif Bold"/>
              </a:rPr>
              <a:t>Nguyễn Xuân Mạnh</a:t>
            </a:r>
          </a:p>
          <a:p>
            <a:pPr algn="ctr">
              <a:lnSpc>
                <a:spcPts val="5180"/>
              </a:lnSpc>
              <a:spcBef>
                <a:spcPct val="0"/>
              </a:spcBef>
            </a:pPr>
            <a:r>
              <a:rPr lang="en-US" sz="3700">
                <a:solidFill>
                  <a:srgbClr val="000000"/>
                </a:solidFill>
                <a:latin typeface="DejaVu Serif Bold"/>
              </a:rPr>
              <a:t>MSV: 20210794 </a:t>
            </a:r>
          </a:p>
        </p:txBody>
      </p:sp>
      <p:sp>
        <p:nvSpPr>
          <p:cNvPr id="21" name="TextBox 21"/>
          <p:cNvSpPr txBox="1"/>
          <p:nvPr/>
        </p:nvSpPr>
        <p:spPr>
          <a:xfrm>
            <a:off x="6041396" y="1172615"/>
            <a:ext cx="6205209" cy="1443992"/>
          </a:xfrm>
          <a:prstGeom prst="rect">
            <a:avLst/>
          </a:prstGeom>
        </p:spPr>
        <p:txBody>
          <a:bodyPr lIns="0" tIns="0" rIns="0" bIns="0" rtlCol="0" anchor="t">
            <a:spAutoFit/>
          </a:bodyPr>
          <a:lstStyle/>
          <a:p>
            <a:pPr marL="0" lvl="0" indent="0" algn="ctr">
              <a:lnSpc>
                <a:spcPts val="11759"/>
              </a:lnSpc>
              <a:spcBef>
                <a:spcPct val="0"/>
              </a:spcBef>
            </a:pPr>
            <a:r>
              <a:rPr lang="en-US" sz="8399">
                <a:solidFill>
                  <a:srgbClr val="000000"/>
                </a:solidFill>
                <a:latin typeface="Marykate"/>
              </a:rPr>
              <a:t>MEMBERS</a:t>
            </a:r>
          </a:p>
        </p:txBody>
      </p:sp>
      <p:sp>
        <p:nvSpPr>
          <p:cNvPr id="22" name="TextBox 22"/>
          <p:cNvSpPr txBox="1"/>
          <p:nvPr/>
        </p:nvSpPr>
        <p:spPr>
          <a:xfrm>
            <a:off x="12481217" y="7163453"/>
            <a:ext cx="5048455" cy="1306195"/>
          </a:xfrm>
          <a:prstGeom prst="rect">
            <a:avLst/>
          </a:prstGeom>
        </p:spPr>
        <p:txBody>
          <a:bodyPr lIns="0" tIns="0" rIns="0" bIns="0" rtlCol="0" anchor="t">
            <a:spAutoFit/>
          </a:bodyPr>
          <a:lstStyle/>
          <a:p>
            <a:pPr>
              <a:lnSpc>
                <a:spcPts val="5180"/>
              </a:lnSpc>
            </a:pPr>
            <a:r>
              <a:rPr lang="en-US" sz="3700">
                <a:solidFill>
                  <a:srgbClr val="000000"/>
                </a:solidFill>
                <a:latin typeface="DejaVu Serif Bold"/>
              </a:rPr>
              <a:t>Nguyễn Đức Toàn</a:t>
            </a:r>
          </a:p>
          <a:p>
            <a:pPr>
              <a:lnSpc>
                <a:spcPts val="5180"/>
              </a:lnSpc>
              <a:spcBef>
                <a:spcPct val="0"/>
              </a:spcBef>
            </a:pPr>
            <a:r>
              <a:rPr lang="en-US" sz="3700">
                <a:solidFill>
                  <a:srgbClr val="000000"/>
                </a:solidFill>
                <a:latin typeface="DejaVu Serif Bold"/>
              </a:rPr>
              <a:t>MSV: 20211493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07019" y="7625956"/>
            <a:ext cx="1893009" cy="240764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581024" y="1458970"/>
            <a:ext cx="2242847" cy="1990017"/>
          </a:xfrm>
          <a:prstGeom prst="rect">
            <a:avLst/>
          </a:prstGeom>
        </p:spPr>
      </p:pic>
      <p:pic>
        <p:nvPicPr>
          <p:cNvPr id="8" name="Picture 8"/>
          <p:cNvPicPr>
            <a:picLocks noChangeAspect="1"/>
          </p:cNvPicPr>
          <p:nvPr/>
        </p:nvPicPr>
        <p:blipFill>
          <a:blip r:embed="rId10"/>
          <a:srcRect t="1599" b="1599"/>
          <a:stretch>
            <a:fillRect/>
          </a:stretch>
        </p:blipFill>
        <p:spPr>
          <a:xfrm>
            <a:off x="4979465" y="2985101"/>
            <a:ext cx="8329071" cy="6806524"/>
          </a:xfrm>
          <a:prstGeom prst="rect">
            <a:avLst/>
          </a:prstGeom>
        </p:spPr>
      </p:pic>
      <p:sp>
        <p:nvSpPr>
          <p:cNvPr id="9" name="TextBox 9"/>
          <p:cNvSpPr txBox="1"/>
          <p:nvPr/>
        </p:nvSpPr>
        <p:spPr>
          <a:xfrm>
            <a:off x="2484664" y="891883"/>
            <a:ext cx="13318671" cy="1562096"/>
          </a:xfrm>
          <a:prstGeom prst="rect">
            <a:avLst/>
          </a:prstGeom>
        </p:spPr>
        <p:txBody>
          <a:bodyPr lIns="0" tIns="0" rIns="0" bIns="0" rtlCol="0" anchor="t">
            <a:spAutoFit/>
          </a:bodyPr>
          <a:lstStyle/>
          <a:p>
            <a:pPr marL="0" lvl="0" indent="0" algn="ctr">
              <a:lnSpc>
                <a:spcPts val="12600"/>
              </a:lnSpc>
              <a:spcBef>
                <a:spcPct val="0"/>
              </a:spcBef>
            </a:pPr>
            <a:r>
              <a:rPr lang="en-US" sz="9000">
                <a:solidFill>
                  <a:srgbClr val="000000"/>
                </a:solidFill>
                <a:latin typeface="Marykate"/>
              </a:rPr>
              <a:t>CÀI ĐẶT CHỨC NĂNG 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112963" y="1887925"/>
            <a:ext cx="14062075" cy="6887298"/>
            <a:chOff x="0" y="0"/>
            <a:chExt cx="18749433" cy="9183064"/>
          </a:xfrm>
        </p:grpSpPr>
        <p:pic>
          <p:nvPicPr>
            <p:cNvPr id="4" name="Picture 4"/>
            <p:cNvPicPr>
              <a:picLocks noChangeAspect="1"/>
            </p:cNvPicPr>
            <p:nvPr/>
          </p:nvPicPr>
          <p:blipFill>
            <a:blip r:embed="rId3"/>
            <a:srcRect t="14673" r="7950" b="32971"/>
            <a:stretch>
              <a:fillRect/>
            </a:stretch>
          </p:blipFill>
          <p:spPr>
            <a:xfrm rot="-78066">
              <a:off x="968257" y="961703"/>
              <a:ext cx="16705887" cy="7257036"/>
            </a:xfrm>
            <a:prstGeom prst="rect">
              <a:avLst/>
            </a:prstGeom>
          </p:spPr>
        </p:pic>
        <p:pic>
          <p:nvPicPr>
            <p:cNvPr id="5" name="Picture 5"/>
            <p:cNvPicPr>
              <a:picLocks noChangeAspect="1"/>
            </p:cNvPicPr>
            <p:nvPr/>
          </p:nvPicPr>
          <p:blipFill>
            <a:blip r:embed="rId4">
              <a:alphaModFix amt="57000"/>
            </a:blip>
            <a:srcRect t="6115" r="3279"/>
            <a:stretch>
              <a:fillRect/>
            </a:stretch>
          </p:blipFill>
          <p:spPr>
            <a:xfrm rot="-2572215">
              <a:off x="-115252" y="1208538"/>
              <a:ext cx="4042889" cy="1248445"/>
            </a:xfrm>
            <a:prstGeom prst="rect">
              <a:avLst/>
            </a:prstGeom>
          </p:spPr>
        </p:pic>
        <p:pic>
          <p:nvPicPr>
            <p:cNvPr id="6" name="Picture 6"/>
            <p:cNvPicPr>
              <a:picLocks noChangeAspect="1"/>
            </p:cNvPicPr>
            <p:nvPr/>
          </p:nvPicPr>
          <p:blipFill>
            <a:blip r:embed="rId4">
              <a:alphaModFix amt="57000"/>
            </a:blip>
            <a:srcRect t="6115" r="3279"/>
            <a:stretch>
              <a:fillRect/>
            </a:stretch>
          </p:blipFill>
          <p:spPr>
            <a:xfrm rot="-2572215">
              <a:off x="14821796" y="6726082"/>
              <a:ext cx="4042889" cy="1248445"/>
            </a:xfrm>
            <a:prstGeom prst="rect">
              <a:avLst/>
            </a:prstGeom>
          </p:spPr>
        </p:pic>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2951973">
            <a:off x="-1335923" y="-256851"/>
            <a:ext cx="3799654" cy="2051813"/>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5477715" y="7601692"/>
            <a:ext cx="2277206" cy="2020503"/>
          </a:xfrm>
          <a:prstGeom prst="rect">
            <a:avLst/>
          </a:prstGeom>
        </p:spPr>
      </p:pic>
      <p:sp>
        <p:nvSpPr>
          <p:cNvPr id="9" name="TextBox 9"/>
          <p:cNvSpPr txBox="1"/>
          <p:nvPr/>
        </p:nvSpPr>
        <p:spPr>
          <a:xfrm>
            <a:off x="4113231" y="2946080"/>
            <a:ext cx="10061538" cy="4661537"/>
          </a:xfrm>
          <a:prstGeom prst="rect">
            <a:avLst/>
          </a:prstGeom>
        </p:spPr>
        <p:txBody>
          <a:bodyPr lIns="0" tIns="0" rIns="0" bIns="0" rtlCol="0" anchor="t">
            <a:spAutoFit/>
          </a:bodyPr>
          <a:lstStyle/>
          <a:p>
            <a:pPr algn="ctr">
              <a:lnSpc>
                <a:spcPts val="9239"/>
              </a:lnSpc>
              <a:spcBef>
                <a:spcPct val="0"/>
              </a:spcBef>
            </a:pPr>
            <a:r>
              <a:rPr lang="en-US" sz="6599">
                <a:solidFill>
                  <a:srgbClr val="000000"/>
                </a:solidFill>
                <a:latin typeface="DejaVu Serif"/>
              </a:rPr>
              <a:t>NHÓM EM XIN CHÂN THÀNH CẢM ƠN THẦY CÔ VÀ CÁC BẠN ĐÃ LẮNG NGHE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292464">
            <a:off x="16148032" y="1139828"/>
            <a:ext cx="2915037" cy="2029926"/>
          </a:xfrm>
          <a:prstGeom prst="rect">
            <a:avLst/>
          </a:prstGeom>
        </p:spPr>
      </p:pic>
      <p:sp>
        <p:nvSpPr>
          <p:cNvPr id="4" name="TextBox 4"/>
          <p:cNvSpPr txBox="1"/>
          <p:nvPr/>
        </p:nvSpPr>
        <p:spPr>
          <a:xfrm>
            <a:off x="2467935" y="828675"/>
            <a:ext cx="13318671" cy="1661160"/>
          </a:xfrm>
          <a:prstGeom prst="rect">
            <a:avLst/>
          </a:prstGeom>
        </p:spPr>
        <p:txBody>
          <a:bodyPr lIns="0" tIns="0" rIns="0" bIns="0" rtlCol="0" anchor="t">
            <a:spAutoFit/>
          </a:bodyPr>
          <a:lstStyle/>
          <a:p>
            <a:pPr marL="0" lvl="0" indent="0" algn="ctr">
              <a:lnSpc>
                <a:spcPts val="13439"/>
              </a:lnSpc>
              <a:spcBef>
                <a:spcPct val="0"/>
              </a:spcBef>
            </a:pPr>
            <a:r>
              <a:rPr lang="en-US" sz="9600">
                <a:solidFill>
                  <a:srgbClr val="000000"/>
                </a:solidFill>
                <a:latin typeface="Marykate"/>
              </a:rPr>
              <a:t>DANH MỤC</a:t>
            </a:r>
          </a:p>
        </p:txBody>
      </p:sp>
      <p:grpSp>
        <p:nvGrpSpPr>
          <p:cNvPr id="5" name="Group 5"/>
          <p:cNvGrpSpPr/>
          <p:nvPr/>
        </p:nvGrpSpPr>
        <p:grpSpPr>
          <a:xfrm>
            <a:off x="2749476" y="2508097"/>
            <a:ext cx="13291393" cy="6857070"/>
            <a:chOff x="0" y="0"/>
            <a:chExt cx="17721857" cy="9142760"/>
          </a:xfrm>
        </p:grpSpPr>
        <p:pic>
          <p:nvPicPr>
            <p:cNvPr id="6" name="Picture 6"/>
            <p:cNvPicPr>
              <a:picLocks noChangeAspect="1"/>
            </p:cNvPicPr>
            <p:nvPr/>
          </p:nvPicPr>
          <p:blipFill>
            <a:blip r:embed="rId5"/>
            <a:srcRect l="8610" t="32301" r="14209" b="17628"/>
            <a:stretch>
              <a:fillRect/>
            </a:stretch>
          </p:blipFill>
          <p:spPr>
            <a:xfrm>
              <a:off x="0" y="361917"/>
              <a:ext cx="17721857" cy="878084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99596">
              <a:off x="15635553" y="297696"/>
              <a:ext cx="1646001" cy="1550233"/>
            </a:xfrm>
            <a:prstGeom prst="rect">
              <a:avLst/>
            </a:prstGeom>
          </p:spPr>
        </p:pic>
      </p:grpSp>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2140" y="651874"/>
            <a:ext cx="1572705" cy="1997662"/>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3098941">
            <a:off x="1597144" y="7694208"/>
            <a:ext cx="1839919" cy="2340120"/>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4101907">
            <a:off x="4990233" y="1195023"/>
            <a:ext cx="828408" cy="692850"/>
          </a:xfrm>
          <a:prstGeom prst="rect">
            <a:avLst/>
          </a:prstGeom>
        </p:spPr>
      </p:pic>
      <p:sp>
        <p:nvSpPr>
          <p:cNvPr id="11" name="TextBox 11"/>
          <p:cNvSpPr txBox="1"/>
          <p:nvPr/>
        </p:nvSpPr>
        <p:spPr>
          <a:xfrm>
            <a:off x="3157774" y="2784809"/>
            <a:ext cx="10341372" cy="896620"/>
          </a:xfrm>
          <a:prstGeom prst="rect">
            <a:avLst/>
          </a:prstGeom>
        </p:spPr>
        <p:txBody>
          <a:bodyPr lIns="0" tIns="0" rIns="0" bIns="0" rtlCol="0" anchor="t">
            <a:spAutoFit/>
          </a:bodyPr>
          <a:lstStyle/>
          <a:p>
            <a:pPr>
              <a:lnSpc>
                <a:spcPts val="7279"/>
              </a:lnSpc>
            </a:pPr>
            <a:r>
              <a:rPr lang="en-US" sz="5199">
                <a:solidFill>
                  <a:srgbClr val="000000"/>
                </a:solidFill>
                <a:latin typeface="DejaVu Serif"/>
              </a:rPr>
              <a:t>Chương 1: Tổng quan về đề tài</a:t>
            </a:r>
          </a:p>
        </p:txBody>
      </p:sp>
      <p:sp>
        <p:nvSpPr>
          <p:cNvPr id="12" name="TextBox 12"/>
          <p:cNvSpPr txBox="1"/>
          <p:nvPr/>
        </p:nvSpPr>
        <p:spPr>
          <a:xfrm>
            <a:off x="3191959" y="5831857"/>
            <a:ext cx="11567816" cy="1820545"/>
          </a:xfrm>
          <a:prstGeom prst="rect">
            <a:avLst/>
          </a:prstGeom>
        </p:spPr>
        <p:txBody>
          <a:bodyPr lIns="0" tIns="0" rIns="0" bIns="0" rtlCol="0" anchor="t">
            <a:spAutoFit/>
          </a:bodyPr>
          <a:lstStyle/>
          <a:p>
            <a:pPr>
              <a:lnSpc>
                <a:spcPts val="7279"/>
              </a:lnSpc>
            </a:pPr>
            <a:r>
              <a:rPr lang="en-US" sz="5199">
                <a:solidFill>
                  <a:srgbClr val="000000"/>
                </a:solidFill>
                <a:latin typeface="DejaVu Serif"/>
              </a:rPr>
              <a:t>Chương 2: Thuật toán sử dụng trong đề tài</a:t>
            </a:r>
          </a:p>
        </p:txBody>
      </p:sp>
      <p:sp>
        <p:nvSpPr>
          <p:cNvPr id="13" name="TextBox 13"/>
          <p:cNvSpPr txBox="1"/>
          <p:nvPr/>
        </p:nvSpPr>
        <p:spPr>
          <a:xfrm>
            <a:off x="3157774" y="7967648"/>
            <a:ext cx="11602002" cy="896620"/>
          </a:xfrm>
          <a:prstGeom prst="rect">
            <a:avLst/>
          </a:prstGeom>
        </p:spPr>
        <p:txBody>
          <a:bodyPr lIns="0" tIns="0" rIns="0" bIns="0" rtlCol="0" anchor="t">
            <a:spAutoFit/>
          </a:bodyPr>
          <a:lstStyle/>
          <a:p>
            <a:pPr>
              <a:lnSpc>
                <a:spcPts val="7279"/>
              </a:lnSpc>
            </a:pPr>
            <a:r>
              <a:rPr lang="en-US" sz="5199">
                <a:solidFill>
                  <a:srgbClr val="000000"/>
                </a:solidFill>
                <a:latin typeface="DejaVu Serif"/>
              </a:rPr>
              <a:t>Chương 3: Cài đặt chương trình</a:t>
            </a:r>
          </a:p>
        </p:txBody>
      </p:sp>
      <p:sp>
        <p:nvSpPr>
          <p:cNvPr id="14" name="TextBox 14"/>
          <p:cNvSpPr txBox="1"/>
          <p:nvPr/>
        </p:nvSpPr>
        <p:spPr>
          <a:xfrm>
            <a:off x="3705375" y="3881454"/>
            <a:ext cx="11602002" cy="821055"/>
          </a:xfrm>
          <a:prstGeom prst="rect">
            <a:avLst/>
          </a:prstGeom>
        </p:spPr>
        <p:txBody>
          <a:bodyPr lIns="0" tIns="0" rIns="0" bIns="0" rtlCol="0" anchor="t">
            <a:spAutoFit/>
          </a:bodyPr>
          <a:lstStyle/>
          <a:p>
            <a:pPr marL="518161" lvl="1">
              <a:lnSpc>
                <a:spcPts val="6720"/>
              </a:lnSpc>
            </a:pPr>
            <a:r>
              <a:rPr lang="vi-VN" sz="4800" dirty="0" smtClean="0">
                <a:solidFill>
                  <a:srgbClr val="000000"/>
                </a:solidFill>
                <a:latin typeface="DejaVu Serif"/>
              </a:rPr>
              <a:t>1.</a:t>
            </a:r>
            <a:r>
              <a:rPr lang="en-US" sz="4800" dirty="0" smtClean="0">
                <a:solidFill>
                  <a:srgbClr val="000000"/>
                </a:solidFill>
                <a:latin typeface="DejaVu Serif"/>
              </a:rPr>
              <a:t> </a:t>
            </a:r>
            <a:r>
              <a:rPr lang="en-US" sz="4800" dirty="0" err="1">
                <a:solidFill>
                  <a:srgbClr val="000000"/>
                </a:solidFill>
                <a:latin typeface="DejaVu Serif"/>
              </a:rPr>
              <a:t>Giới</a:t>
            </a:r>
            <a:r>
              <a:rPr lang="en-US" sz="4800" dirty="0">
                <a:solidFill>
                  <a:srgbClr val="000000"/>
                </a:solidFill>
                <a:latin typeface="DejaVu Serif"/>
              </a:rPr>
              <a:t> </a:t>
            </a:r>
            <a:r>
              <a:rPr lang="en-US" sz="4800" dirty="0" err="1">
                <a:solidFill>
                  <a:srgbClr val="000000"/>
                </a:solidFill>
                <a:latin typeface="DejaVu Serif"/>
              </a:rPr>
              <a:t>thiệu</a:t>
            </a:r>
            <a:r>
              <a:rPr lang="en-US" sz="4800" dirty="0">
                <a:solidFill>
                  <a:srgbClr val="000000"/>
                </a:solidFill>
                <a:latin typeface="DejaVu Serif"/>
              </a:rPr>
              <a:t> </a:t>
            </a:r>
            <a:r>
              <a:rPr lang="en-US" sz="4800" dirty="0" err="1">
                <a:solidFill>
                  <a:srgbClr val="000000"/>
                </a:solidFill>
                <a:latin typeface="DejaVu Serif"/>
              </a:rPr>
              <a:t>đề</a:t>
            </a:r>
            <a:r>
              <a:rPr lang="en-US" sz="4800" dirty="0">
                <a:solidFill>
                  <a:srgbClr val="000000"/>
                </a:solidFill>
                <a:latin typeface="DejaVu Serif"/>
              </a:rPr>
              <a:t> </a:t>
            </a:r>
            <a:r>
              <a:rPr lang="en-US" sz="4800" dirty="0" err="1">
                <a:solidFill>
                  <a:srgbClr val="000000"/>
                </a:solidFill>
                <a:latin typeface="DejaVu Serif"/>
              </a:rPr>
              <a:t>tài</a:t>
            </a:r>
            <a:endParaRPr lang="en-US" sz="4800" dirty="0">
              <a:solidFill>
                <a:srgbClr val="000000"/>
              </a:solidFill>
              <a:latin typeface="DejaVu Serif"/>
            </a:endParaRPr>
          </a:p>
        </p:txBody>
      </p:sp>
      <p:sp>
        <p:nvSpPr>
          <p:cNvPr id="15" name="TextBox 15"/>
          <p:cNvSpPr txBox="1"/>
          <p:nvPr/>
        </p:nvSpPr>
        <p:spPr>
          <a:xfrm>
            <a:off x="3705375" y="4663457"/>
            <a:ext cx="13291393" cy="821055"/>
          </a:xfrm>
          <a:prstGeom prst="rect">
            <a:avLst/>
          </a:prstGeom>
        </p:spPr>
        <p:txBody>
          <a:bodyPr lIns="0" tIns="0" rIns="0" bIns="0" rtlCol="0" anchor="t">
            <a:spAutoFit/>
          </a:bodyPr>
          <a:lstStyle/>
          <a:p>
            <a:pPr>
              <a:lnSpc>
                <a:spcPts val="6720"/>
              </a:lnSpc>
            </a:pPr>
            <a:r>
              <a:rPr lang="en-US" sz="4800" dirty="0">
                <a:solidFill>
                  <a:srgbClr val="000000"/>
                </a:solidFill>
                <a:latin typeface="DejaVu Serif"/>
              </a:rPr>
              <a:t>  </a:t>
            </a:r>
            <a:r>
              <a:rPr lang="vi-VN" sz="4800" dirty="0" smtClean="0">
                <a:solidFill>
                  <a:srgbClr val="000000"/>
                </a:solidFill>
                <a:latin typeface="DejaVu Serif"/>
              </a:rPr>
              <a:t> </a:t>
            </a:r>
            <a:r>
              <a:rPr lang="en-US" sz="4800" dirty="0" smtClean="0">
                <a:solidFill>
                  <a:srgbClr val="000000"/>
                </a:solidFill>
                <a:latin typeface="DejaVu Serif"/>
              </a:rPr>
              <a:t>2</a:t>
            </a:r>
            <a:r>
              <a:rPr lang="en-US" sz="4800" dirty="0">
                <a:solidFill>
                  <a:srgbClr val="000000"/>
                </a:solidFill>
                <a:latin typeface="DejaVu Serif"/>
              </a:rPr>
              <a:t>. </a:t>
            </a:r>
            <a:r>
              <a:rPr lang="en-US" sz="4800" dirty="0" err="1">
                <a:solidFill>
                  <a:srgbClr val="000000"/>
                </a:solidFill>
                <a:latin typeface="DejaVu Serif"/>
              </a:rPr>
              <a:t>Các</a:t>
            </a:r>
            <a:r>
              <a:rPr lang="en-US" sz="4800" dirty="0">
                <a:solidFill>
                  <a:srgbClr val="000000"/>
                </a:solidFill>
                <a:latin typeface="DejaVu Serif"/>
              </a:rPr>
              <a:t> </a:t>
            </a:r>
            <a:r>
              <a:rPr lang="en-US" sz="4800" dirty="0" err="1">
                <a:solidFill>
                  <a:srgbClr val="000000"/>
                </a:solidFill>
                <a:latin typeface="DejaVu Serif"/>
              </a:rPr>
              <a:t>chức</a:t>
            </a:r>
            <a:r>
              <a:rPr lang="en-US" sz="4800" dirty="0">
                <a:solidFill>
                  <a:srgbClr val="000000"/>
                </a:solidFill>
                <a:latin typeface="DejaVu Serif"/>
              </a:rPr>
              <a:t> </a:t>
            </a:r>
            <a:r>
              <a:rPr lang="en-US" sz="4800" dirty="0" err="1">
                <a:solidFill>
                  <a:srgbClr val="000000"/>
                </a:solidFill>
                <a:latin typeface="DejaVu Serif"/>
              </a:rPr>
              <a:t>năng</a:t>
            </a:r>
            <a:r>
              <a:rPr lang="en-US" sz="4800" dirty="0">
                <a:solidFill>
                  <a:srgbClr val="000000"/>
                </a:solidFill>
                <a:latin typeface="DejaVu Serif"/>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292464">
            <a:off x="16148032" y="1139828"/>
            <a:ext cx="2915037" cy="2029926"/>
          </a:xfrm>
          <a:prstGeom prst="rect">
            <a:avLst/>
          </a:prstGeom>
        </p:spPr>
      </p:pic>
      <p:grpSp>
        <p:nvGrpSpPr>
          <p:cNvPr id="4" name="Group 4"/>
          <p:cNvGrpSpPr/>
          <p:nvPr/>
        </p:nvGrpSpPr>
        <p:grpSpPr>
          <a:xfrm>
            <a:off x="3157774" y="2154791"/>
            <a:ext cx="11602002" cy="5985508"/>
            <a:chOff x="0" y="0"/>
            <a:chExt cx="15469336" cy="7980677"/>
          </a:xfrm>
        </p:grpSpPr>
        <p:pic>
          <p:nvPicPr>
            <p:cNvPr id="5" name="Picture 5"/>
            <p:cNvPicPr>
              <a:picLocks noChangeAspect="1"/>
            </p:cNvPicPr>
            <p:nvPr/>
          </p:nvPicPr>
          <p:blipFill>
            <a:blip r:embed="rId5"/>
            <a:srcRect l="8610" t="32301" r="14209" b="17628"/>
            <a:stretch>
              <a:fillRect/>
            </a:stretch>
          </p:blipFill>
          <p:spPr>
            <a:xfrm>
              <a:off x="0" y="315916"/>
              <a:ext cx="15469336" cy="7664761"/>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699596">
              <a:off x="13648210" y="259858"/>
              <a:ext cx="1436787" cy="1353192"/>
            </a:xfrm>
            <a:prstGeom prst="rect">
              <a:avLst/>
            </a:prstGeom>
          </p:spPr>
        </p:pic>
      </p:gr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2140" y="651874"/>
            <a:ext cx="1572705" cy="1997662"/>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3098941">
            <a:off x="2237814" y="7478990"/>
            <a:ext cx="1839919" cy="2340120"/>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4101907">
            <a:off x="4990233" y="1195023"/>
            <a:ext cx="828408" cy="692850"/>
          </a:xfrm>
          <a:prstGeom prst="rect">
            <a:avLst/>
          </a:prstGeom>
        </p:spPr>
      </p:pic>
      <p:sp>
        <p:nvSpPr>
          <p:cNvPr id="10" name="TextBox 10"/>
          <p:cNvSpPr txBox="1"/>
          <p:nvPr/>
        </p:nvSpPr>
        <p:spPr>
          <a:xfrm>
            <a:off x="3157774" y="3719599"/>
            <a:ext cx="11602002" cy="3249932"/>
          </a:xfrm>
          <a:prstGeom prst="rect">
            <a:avLst/>
          </a:prstGeom>
        </p:spPr>
        <p:txBody>
          <a:bodyPr lIns="0" tIns="0" rIns="0" bIns="0" rtlCol="0" anchor="t">
            <a:spAutoFit/>
          </a:bodyPr>
          <a:lstStyle/>
          <a:p>
            <a:pPr algn="ctr">
              <a:lnSpc>
                <a:spcPts val="13019"/>
              </a:lnSpc>
            </a:pPr>
            <a:r>
              <a:rPr lang="en-US" sz="9299">
                <a:solidFill>
                  <a:srgbClr val="000000"/>
                </a:solidFill>
                <a:latin typeface="Marykate"/>
              </a:rPr>
              <a:t>CHƯƠNG 1: TỔNG QUAN VỀ ĐỀ TÀI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07019" y="7625956"/>
            <a:ext cx="1893009" cy="240764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581024" y="1458970"/>
            <a:ext cx="2242847" cy="1990017"/>
          </a:xfrm>
          <a:prstGeom prst="rect">
            <a:avLst/>
          </a:prstGeom>
        </p:spPr>
      </p:pic>
      <p:sp>
        <p:nvSpPr>
          <p:cNvPr id="8" name="TextBox 8"/>
          <p:cNvSpPr txBox="1"/>
          <p:nvPr/>
        </p:nvSpPr>
        <p:spPr>
          <a:xfrm>
            <a:off x="2403850" y="1886891"/>
            <a:ext cx="13318671" cy="1562096"/>
          </a:xfrm>
          <a:prstGeom prst="rect">
            <a:avLst/>
          </a:prstGeom>
        </p:spPr>
        <p:txBody>
          <a:bodyPr lIns="0" tIns="0" rIns="0" bIns="0" rtlCol="0" anchor="t">
            <a:spAutoFit/>
          </a:bodyPr>
          <a:lstStyle/>
          <a:p>
            <a:pPr algn="ctr">
              <a:lnSpc>
                <a:spcPts val="12600"/>
              </a:lnSpc>
              <a:spcBef>
                <a:spcPct val="0"/>
              </a:spcBef>
            </a:pPr>
            <a:r>
              <a:rPr lang="en-US" sz="9000">
                <a:solidFill>
                  <a:srgbClr val="000000"/>
                </a:solidFill>
                <a:latin typeface="Marykate"/>
              </a:rPr>
              <a:t>1. GIỚI THIỆU ĐỀ TÀI</a:t>
            </a:r>
          </a:p>
        </p:txBody>
      </p:sp>
      <p:sp>
        <p:nvSpPr>
          <p:cNvPr id="9" name="TextBox 9"/>
          <p:cNvSpPr txBox="1"/>
          <p:nvPr/>
        </p:nvSpPr>
        <p:spPr>
          <a:xfrm>
            <a:off x="1737929" y="4205142"/>
            <a:ext cx="15521371" cy="3420814"/>
          </a:xfrm>
          <a:prstGeom prst="rect">
            <a:avLst/>
          </a:prstGeom>
        </p:spPr>
        <p:txBody>
          <a:bodyPr lIns="0" tIns="0" rIns="0" bIns="0" rtlCol="0" anchor="t">
            <a:spAutoFit/>
          </a:bodyPr>
          <a:lstStyle/>
          <a:p>
            <a:pPr algn="just">
              <a:lnSpc>
                <a:spcPts val="6751"/>
              </a:lnSpc>
            </a:pPr>
            <a:r>
              <a:rPr lang="en-US" sz="4822">
                <a:solidFill>
                  <a:srgbClr val="000000"/>
                </a:solidFill>
                <a:latin typeface="Arialle"/>
              </a:rPr>
              <a:t>1.1. Lý do chọn đề tài</a:t>
            </a:r>
          </a:p>
          <a:p>
            <a:pPr algn="just">
              <a:lnSpc>
                <a:spcPts val="6751"/>
              </a:lnSpc>
            </a:pPr>
            <a:r>
              <a:rPr lang="en-US" sz="4822">
                <a:solidFill>
                  <a:srgbClr val="000000"/>
                </a:solidFill>
                <a:latin typeface="Arialle"/>
              </a:rPr>
              <a:t>1.2. Mục tiêu nghiên cứu</a:t>
            </a:r>
          </a:p>
          <a:p>
            <a:pPr algn="just">
              <a:lnSpc>
                <a:spcPts val="6751"/>
              </a:lnSpc>
            </a:pPr>
            <a:r>
              <a:rPr lang="en-US" sz="4822">
                <a:solidFill>
                  <a:srgbClr val="000000"/>
                </a:solidFill>
                <a:latin typeface="Arialle"/>
              </a:rPr>
              <a:t>1.3. Công cụ nghiên cứu</a:t>
            </a:r>
          </a:p>
          <a:p>
            <a:pPr algn="just">
              <a:lnSpc>
                <a:spcPts val="6751"/>
              </a:lnSpc>
            </a:pPr>
            <a:r>
              <a:rPr lang="en-US" sz="4822">
                <a:solidFill>
                  <a:srgbClr val="000000"/>
                </a:solidFill>
                <a:latin typeface="Arialle"/>
              </a:rPr>
              <a:t>1.4. Phương pháp nghiên cứu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220305" y="8054479"/>
            <a:ext cx="1893009" cy="240764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016453" y="317960"/>
            <a:ext cx="2242847" cy="1990017"/>
          </a:xfrm>
          <a:prstGeom prst="rect">
            <a:avLst/>
          </a:prstGeom>
        </p:spPr>
      </p:pic>
      <p:sp>
        <p:nvSpPr>
          <p:cNvPr id="8" name="TextBox 8"/>
          <p:cNvSpPr txBox="1"/>
          <p:nvPr/>
        </p:nvSpPr>
        <p:spPr>
          <a:xfrm>
            <a:off x="2484664" y="857250"/>
            <a:ext cx="13318671" cy="1477004"/>
          </a:xfrm>
          <a:prstGeom prst="rect">
            <a:avLst/>
          </a:prstGeom>
        </p:spPr>
        <p:txBody>
          <a:bodyPr lIns="0" tIns="0" rIns="0" bIns="0" rtlCol="0" anchor="t">
            <a:spAutoFit/>
          </a:bodyPr>
          <a:lstStyle/>
          <a:p>
            <a:pPr algn="ctr">
              <a:lnSpc>
                <a:spcPts val="12040"/>
              </a:lnSpc>
              <a:spcBef>
                <a:spcPct val="0"/>
              </a:spcBef>
            </a:pPr>
            <a:r>
              <a:rPr lang="en-US" sz="8600">
                <a:solidFill>
                  <a:srgbClr val="000000"/>
                </a:solidFill>
                <a:latin typeface="Sansita Regular"/>
              </a:rPr>
              <a:t> 1.1. LÝ DO chọn đề tài</a:t>
            </a:r>
          </a:p>
        </p:txBody>
      </p:sp>
      <p:sp>
        <p:nvSpPr>
          <p:cNvPr id="9" name="TextBox 9"/>
          <p:cNvSpPr txBox="1"/>
          <p:nvPr/>
        </p:nvSpPr>
        <p:spPr>
          <a:xfrm>
            <a:off x="1028700" y="2448027"/>
            <a:ext cx="15795171" cy="7181850"/>
          </a:xfrm>
          <a:prstGeom prst="rect">
            <a:avLst/>
          </a:prstGeom>
        </p:spPr>
        <p:txBody>
          <a:bodyPr lIns="0" tIns="0" rIns="0" bIns="0" rtlCol="0" anchor="t">
            <a:spAutoFit/>
          </a:bodyPr>
          <a:lstStyle/>
          <a:p>
            <a:pPr algn="just">
              <a:lnSpc>
                <a:spcPts val="6300"/>
              </a:lnSpc>
            </a:pPr>
            <a:r>
              <a:rPr lang="en-US" sz="4500" dirty="0" err="1">
                <a:solidFill>
                  <a:srgbClr val="000000"/>
                </a:solidFill>
                <a:latin typeface="DejaVu Serif"/>
              </a:rPr>
              <a:t>Hiện</a:t>
            </a:r>
            <a:r>
              <a:rPr lang="en-US" sz="4500" dirty="0">
                <a:solidFill>
                  <a:srgbClr val="000000"/>
                </a:solidFill>
                <a:latin typeface="DejaVu Serif"/>
              </a:rPr>
              <a:t> nay, </a:t>
            </a:r>
            <a:r>
              <a:rPr lang="en-US" sz="4500" dirty="0" err="1">
                <a:solidFill>
                  <a:srgbClr val="000000"/>
                </a:solidFill>
                <a:latin typeface="DejaVu Serif"/>
              </a:rPr>
              <a:t>với</a:t>
            </a:r>
            <a:r>
              <a:rPr lang="en-US" sz="4500" dirty="0">
                <a:solidFill>
                  <a:srgbClr val="000000"/>
                </a:solidFill>
                <a:latin typeface="DejaVu Serif"/>
              </a:rPr>
              <a:t> </a:t>
            </a:r>
            <a:r>
              <a:rPr lang="en-US" sz="4500" dirty="0" err="1">
                <a:solidFill>
                  <a:srgbClr val="000000"/>
                </a:solidFill>
                <a:latin typeface="DejaVu Serif"/>
              </a:rPr>
              <a:t>sự</a:t>
            </a:r>
            <a:r>
              <a:rPr lang="en-US" sz="4500" dirty="0">
                <a:solidFill>
                  <a:srgbClr val="000000"/>
                </a:solidFill>
                <a:latin typeface="DejaVu Serif"/>
              </a:rPr>
              <a:t> </a:t>
            </a:r>
            <a:r>
              <a:rPr lang="en-US" sz="4500" dirty="0" err="1">
                <a:solidFill>
                  <a:srgbClr val="000000"/>
                </a:solidFill>
                <a:latin typeface="DejaVu Serif"/>
              </a:rPr>
              <a:t>xuất</a:t>
            </a:r>
            <a:r>
              <a:rPr lang="en-US" sz="4500" dirty="0">
                <a:solidFill>
                  <a:srgbClr val="000000"/>
                </a:solidFill>
                <a:latin typeface="DejaVu Serif"/>
              </a:rPr>
              <a:t> </a:t>
            </a:r>
            <a:r>
              <a:rPr lang="en-US" sz="4500" dirty="0" err="1">
                <a:solidFill>
                  <a:srgbClr val="000000"/>
                </a:solidFill>
                <a:latin typeface="DejaVu Serif"/>
              </a:rPr>
              <a:t>hiện</a:t>
            </a:r>
            <a:r>
              <a:rPr lang="en-US" sz="4500" dirty="0">
                <a:solidFill>
                  <a:srgbClr val="000000"/>
                </a:solidFill>
                <a:latin typeface="DejaVu Serif"/>
              </a:rPr>
              <a:t> </a:t>
            </a:r>
            <a:r>
              <a:rPr lang="en-US" sz="4500" dirty="0" err="1">
                <a:solidFill>
                  <a:srgbClr val="000000"/>
                </a:solidFill>
                <a:latin typeface="DejaVu Serif"/>
              </a:rPr>
              <a:t>và</a:t>
            </a:r>
            <a:r>
              <a:rPr lang="en-US" sz="4500" dirty="0">
                <a:solidFill>
                  <a:srgbClr val="000000"/>
                </a:solidFill>
                <a:latin typeface="DejaVu Serif"/>
              </a:rPr>
              <a:t> </a:t>
            </a:r>
            <a:r>
              <a:rPr lang="en-US" sz="4500" dirty="0" err="1">
                <a:solidFill>
                  <a:srgbClr val="000000"/>
                </a:solidFill>
                <a:latin typeface="DejaVu Serif"/>
              </a:rPr>
              <a:t>phát</a:t>
            </a:r>
            <a:r>
              <a:rPr lang="en-US" sz="4500" dirty="0">
                <a:solidFill>
                  <a:srgbClr val="000000"/>
                </a:solidFill>
                <a:latin typeface="DejaVu Serif"/>
              </a:rPr>
              <a:t> </a:t>
            </a:r>
            <a:r>
              <a:rPr lang="en-US" sz="4500" dirty="0" err="1">
                <a:solidFill>
                  <a:srgbClr val="000000"/>
                </a:solidFill>
                <a:latin typeface="DejaVu Serif"/>
              </a:rPr>
              <a:t>triển</a:t>
            </a:r>
            <a:r>
              <a:rPr lang="en-US" sz="4500" dirty="0">
                <a:solidFill>
                  <a:srgbClr val="000000"/>
                </a:solidFill>
                <a:latin typeface="DejaVu Serif"/>
              </a:rPr>
              <a:t> </a:t>
            </a:r>
            <a:r>
              <a:rPr lang="en-US" sz="4500" dirty="0" err="1">
                <a:solidFill>
                  <a:srgbClr val="000000"/>
                </a:solidFill>
                <a:latin typeface="DejaVu Serif"/>
              </a:rPr>
              <a:t>mạnh</a:t>
            </a:r>
            <a:r>
              <a:rPr lang="en-US" sz="4500" dirty="0">
                <a:solidFill>
                  <a:srgbClr val="000000"/>
                </a:solidFill>
                <a:latin typeface="DejaVu Serif"/>
              </a:rPr>
              <a:t> </a:t>
            </a:r>
            <a:r>
              <a:rPr lang="en-US" sz="4500" dirty="0" err="1">
                <a:solidFill>
                  <a:srgbClr val="000000"/>
                </a:solidFill>
                <a:latin typeface="DejaVu Serif"/>
              </a:rPr>
              <a:t>mẽ</a:t>
            </a:r>
            <a:r>
              <a:rPr lang="en-US" sz="4500" dirty="0">
                <a:solidFill>
                  <a:srgbClr val="000000"/>
                </a:solidFill>
                <a:latin typeface="DejaVu Serif"/>
              </a:rPr>
              <a:t> </a:t>
            </a:r>
            <a:r>
              <a:rPr lang="en-US" sz="4500" dirty="0" err="1">
                <a:solidFill>
                  <a:srgbClr val="000000"/>
                </a:solidFill>
                <a:latin typeface="DejaVu Serif"/>
              </a:rPr>
              <a:t>của</a:t>
            </a:r>
            <a:r>
              <a:rPr lang="en-US" sz="4500" dirty="0">
                <a:solidFill>
                  <a:srgbClr val="000000"/>
                </a:solidFill>
                <a:latin typeface="DejaVu Serif"/>
              </a:rPr>
              <a:t> </a:t>
            </a:r>
            <a:r>
              <a:rPr lang="en-US" sz="4500" dirty="0" err="1">
                <a:solidFill>
                  <a:srgbClr val="000000"/>
                </a:solidFill>
                <a:latin typeface="DejaVu Serif"/>
              </a:rPr>
              <a:t>ngành</a:t>
            </a:r>
            <a:r>
              <a:rPr lang="en-US" sz="4500" dirty="0">
                <a:solidFill>
                  <a:srgbClr val="000000"/>
                </a:solidFill>
                <a:latin typeface="DejaVu Serif"/>
              </a:rPr>
              <a:t> </a:t>
            </a:r>
            <a:r>
              <a:rPr lang="en-US" sz="4500" dirty="0" err="1">
                <a:solidFill>
                  <a:srgbClr val="000000"/>
                </a:solidFill>
                <a:latin typeface="DejaVu Serif"/>
              </a:rPr>
              <a:t>công</a:t>
            </a:r>
            <a:r>
              <a:rPr lang="en-US" sz="4500" dirty="0">
                <a:solidFill>
                  <a:srgbClr val="000000"/>
                </a:solidFill>
                <a:latin typeface="DejaVu Serif"/>
              </a:rPr>
              <a:t> </a:t>
            </a:r>
            <a:r>
              <a:rPr lang="en-US" sz="4500" dirty="0" err="1">
                <a:solidFill>
                  <a:srgbClr val="000000"/>
                </a:solidFill>
                <a:latin typeface="DejaVu Serif"/>
              </a:rPr>
              <a:t>nghệ</a:t>
            </a:r>
            <a:r>
              <a:rPr lang="en-US" sz="4500" dirty="0">
                <a:solidFill>
                  <a:srgbClr val="000000"/>
                </a:solidFill>
                <a:latin typeface="DejaVu Serif"/>
              </a:rPr>
              <a:t> </a:t>
            </a:r>
            <a:r>
              <a:rPr lang="en-US" sz="4500" dirty="0" err="1">
                <a:solidFill>
                  <a:srgbClr val="000000"/>
                </a:solidFill>
                <a:latin typeface="DejaVu Serif"/>
              </a:rPr>
              <a:t>thông</a:t>
            </a:r>
            <a:r>
              <a:rPr lang="en-US" sz="4500" dirty="0">
                <a:solidFill>
                  <a:srgbClr val="000000"/>
                </a:solidFill>
                <a:latin typeface="DejaVu Serif"/>
              </a:rPr>
              <a:t> tin </a:t>
            </a:r>
            <a:r>
              <a:rPr lang="en-US" sz="4500" dirty="0" err="1">
                <a:solidFill>
                  <a:srgbClr val="000000"/>
                </a:solidFill>
                <a:latin typeface="DejaVu Serif"/>
              </a:rPr>
              <a:t>đã</a:t>
            </a:r>
            <a:r>
              <a:rPr lang="en-US" sz="4500" dirty="0">
                <a:solidFill>
                  <a:srgbClr val="000000"/>
                </a:solidFill>
                <a:latin typeface="DejaVu Serif"/>
              </a:rPr>
              <a:t>, </a:t>
            </a:r>
            <a:r>
              <a:rPr lang="en-US" sz="4500" dirty="0" err="1">
                <a:solidFill>
                  <a:srgbClr val="000000"/>
                </a:solidFill>
                <a:latin typeface="DejaVu Serif"/>
              </a:rPr>
              <a:t>đang</a:t>
            </a:r>
            <a:r>
              <a:rPr lang="en-US" sz="4500" dirty="0">
                <a:solidFill>
                  <a:srgbClr val="000000"/>
                </a:solidFill>
                <a:latin typeface="DejaVu Serif"/>
              </a:rPr>
              <a:t> </a:t>
            </a:r>
            <a:r>
              <a:rPr lang="en-US" sz="4500" dirty="0" err="1">
                <a:solidFill>
                  <a:srgbClr val="000000"/>
                </a:solidFill>
                <a:latin typeface="DejaVu Serif"/>
              </a:rPr>
              <a:t>và</a:t>
            </a:r>
            <a:r>
              <a:rPr lang="en-US" sz="4500" dirty="0">
                <a:solidFill>
                  <a:srgbClr val="000000"/>
                </a:solidFill>
                <a:latin typeface="DejaVu Serif"/>
              </a:rPr>
              <a:t> </a:t>
            </a:r>
            <a:r>
              <a:rPr lang="en-US" sz="4500" dirty="0" err="1">
                <a:solidFill>
                  <a:srgbClr val="000000"/>
                </a:solidFill>
                <a:latin typeface="DejaVu Serif"/>
              </a:rPr>
              <a:t>sẽ</a:t>
            </a:r>
            <a:r>
              <a:rPr lang="en-US" sz="4500" dirty="0">
                <a:solidFill>
                  <a:srgbClr val="000000"/>
                </a:solidFill>
                <a:latin typeface="DejaVu Serif"/>
              </a:rPr>
              <a:t> </a:t>
            </a:r>
            <a:r>
              <a:rPr lang="en-US" sz="4500" dirty="0" err="1">
                <a:solidFill>
                  <a:srgbClr val="000000"/>
                </a:solidFill>
                <a:latin typeface="DejaVu Serif"/>
              </a:rPr>
              <a:t>là</a:t>
            </a:r>
            <a:r>
              <a:rPr lang="en-US" sz="4500" dirty="0">
                <a:solidFill>
                  <a:srgbClr val="000000"/>
                </a:solidFill>
                <a:latin typeface="DejaVu Serif"/>
              </a:rPr>
              <a:t> </a:t>
            </a:r>
            <a:r>
              <a:rPr lang="en-US" sz="4500" dirty="0" err="1">
                <a:solidFill>
                  <a:srgbClr val="000000"/>
                </a:solidFill>
                <a:latin typeface="DejaVu Serif"/>
              </a:rPr>
              <a:t>nhân</a:t>
            </a:r>
            <a:r>
              <a:rPr lang="en-US" sz="4500" dirty="0">
                <a:solidFill>
                  <a:srgbClr val="000000"/>
                </a:solidFill>
                <a:latin typeface="DejaVu Serif"/>
              </a:rPr>
              <a:t> </a:t>
            </a:r>
            <a:r>
              <a:rPr lang="en-US" sz="4500" dirty="0" err="1">
                <a:solidFill>
                  <a:srgbClr val="000000"/>
                </a:solidFill>
                <a:latin typeface="DejaVu Serif"/>
              </a:rPr>
              <a:t>tố</a:t>
            </a:r>
            <a:r>
              <a:rPr lang="en-US" sz="4500" dirty="0">
                <a:solidFill>
                  <a:srgbClr val="000000"/>
                </a:solidFill>
                <a:latin typeface="DejaVu Serif"/>
              </a:rPr>
              <a:t> </a:t>
            </a:r>
            <a:r>
              <a:rPr lang="en-US" sz="4500" dirty="0" err="1">
                <a:solidFill>
                  <a:srgbClr val="000000"/>
                </a:solidFill>
                <a:latin typeface="DejaVu Serif"/>
              </a:rPr>
              <a:t>thúc</a:t>
            </a:r>
            <a:r>
              <a:rPr lang="en-US" sz="4500" dirty="0">
                <a:solidFill>
                  <a:srgbClr val="000000"/>
                </a:solidFill>
                <a:latin typeface="DejaVu Serif"/>
              </a:rPr>
              <a:t> </a:t>
            </a:r>
            <a:r>
              <a:rPr lang="en-US" sz="4500" dirty="0" err="1">
                <a:solidFill>
                  <a:srgbClr val="000000"/>
                </a:solidFill>
                <a:latin typeface="DejaVu Serif"/>
              </a:rPr>
              <a:t>đẩy</a:t>
            </a:r>
            <a:r>
              <a:rPr lang="en-US" sz="4500" dirty="0">
                <a:solidFill>
                  <a:srgbClr val="000000"/>
                </a:solidFill>
                <a:latin typeface="DejaVu Serif"/>
              </a:rPr>
              <a:t> </a:t>
            </a:r>
            <a:r>
              <a:rPr lang="en-US" sz="4500" dirty="0" err="1">
                <a:solidFill>
                  <a:srgbClr val="000000"/>
                </a:solidFill>
                <a:latin typeface="DejaVu Serif"/>
              </a:rPr>
              <a:t>sự</a:t>
            </a:r>
            <a:r>
              <a:rPr lang="en-US" sz="4500" dirty="0">
                <a:solidFill>
                  <a:srgbClr val="000000"/>
                </a:solidFill>
                <a:latin typeface="DejaVu Serif"/>
              </a:rPr>
              <a:t> </a:t>
            </a:r>
            <a:r>
              <a:rPr lang="en-US" sz="4500" dirty="0" err="1">
                <a:solidFill>
                  <a:srgbClr val="000000"/>
                </a:solidFill>
                <a:latin typeface="DejaVu Serif"/>
              </a:rPr>
              <a:t>phát</a:t>
            </a:r>
            <a:r>
              <a:rPr lang="en-US" sz="4500" dirty="0">
                <a:solidFill>
                  <a:srgbClr val="000000"/>
                </a:solidFill>
                <a:latin typeface="DejaVu Serif"/>
              </a:rPr>
              <a:t> </a:t>
            </a:r>
            <a:r>
              <a:rPr lang="en-US" sz="4500" dirty="0" err="1">
                <a:solidFill>
                  <a:srgbClr val="000000"/>
                </a:solidFill>
                <a:latin typeface="DejaVu Serif"/>
              </a:rPr>
              <a:t>triển</a:t>
            </a:r>
            <a:r>
              <a:rPr lang="en-US" sz="4500" dirty="0">
                <a:solidFill>
                  <a:srgbClr val="000000"/>
                </a:solidFill>
                <a:latin typeface="DejaVu Serif"/>
              </a:rPr>
              <a:t> </a:t>
            </a:r>
            <a:r>
              <a:rPr lang="en-US" sz="4500" dirty="0" err="1">
                <a:solidFill>
                  <a:srgbClr val="000000"/>
                </a:solidFill>
                <a:latin typeface="DejaVu Serif"/>
              </a:rPr>
              <a:t>của</a:t>
            </a:r>
            <a:r>
              <a:rPr lang="en-US" sz="4500" dirty="0">
                <a:solidFill>
                  <a:srgbClr val="000000"/>
                </a:solidFill>
                <a:latin typeface="DejaVu Serif"/>
              </a:rPr>
              <a:t> </a:t>
            </a:r>
            <a:r>
              <a:rPr lang="en-US" sz="4500" dirty="0" err="1">
                <a:solidFill>
                  <a:srgbClr val="000000"/>
                </a:solidFill>
                <a:latin typeface="DejaVu Serif"/>
              </a:rPr>
              <a:t>toàn</a:t>
            </a:r>
            <a:r>
              <a:rPr lang="en-US" sz="4500" dirty="0">
                <a:solidFill>
                  <a:srgbClr val="000000"/>
                </a:solidFill>
                <a:latin typeface="DejaVu Serif"/>
              </a:rPr>
              <a:t> </a:t>
            </a:r>
            <a:r>
              <a:rPr lang="en-US" sz="4500" dirty="0" err="1">
                <a:solidFill>
                  <a:srgbClr val="000000"/>
                </a:solidFill>
                <a:latin typeface="DejaVu Serif"/>
              </a:rPr>
              <a:t>cầu</a:t>
            </a:r>
            <a:r>
              <a:rPr lang="en-US" sz="4500" dirty="0">
                <a:solidFill>
                  <a:srgbClr val="000000"/>
                </a:solidFill>
                <a:latin typeface="DejaVu Serif"/>
              </a:rPr>
              <a:t>. </a:t>
            </a:r>
            <a:r>
              <a:rPr lang="en-US" sz="4500" dirty="0" err="1">
                <a:solidFill>
                  <a:srgbClr val="000000"/>
                </a:solidFill>
                <a:latin typeface="DejaVu Serif"/>
              </a:rPr>
              <a:t>Có</a:t>
            </a:r>
            <a:r>
              <a:rPr lang="en-US" sz="4500" dirty="0">
                <a:solidFill>
                  <a:srgbClr val="000000"/>
                </a:solidFill>
                <a:latin typeface="DejaVu Serif"/>
              </a:rPr>
              <a:t> </a:t>
            </a:r>
            <a:r>
              <a:rPr lang="en-US" sz="4500" dirty="0" err="1">
                <a:solidFill>
                  <a:srgbClr val="000000"/>
                </a:solidFill>
                <a:latin typeface="DejaVu Serif"/>
              </a:rPr>
              <a:t>thể</a:t>
            </a:r>
            <a:r>
              <a:rPr lang="en-US" sz="4500" dirty="0">
                <a:solidFill>
                  <a:srgbClr val="000000"/>
                </a:solidFill>
                <a:latin typeface="DejaVu Serif"/>
              </a:rPr>
              <a:t> </a:t>
            </a:r>
            <a:r>
              <a:rPr lang="en-US" sz="4500" dirty="0" err="1">
                <a:solidFill>
                  <a:srgbClr val="000000"/>
                </a:solidFill>
                <a:latin typeface="DejaVu Serif"/>
              </a:rPr>
              <a:t>nói</a:t>
            </a:r>
            <a:r>
              <a:rPr lang="en-US" sz="4500" dirty="0">
                <a:solidFill>
                  <a:srgbClr val="000000"/>
                </a:solidFill>
                <a:latin typeface="DejaVu Serif"/>
              </a:rPr>
              <a:t>, </a:t>
            </a:r>
            <a:r>
              <a:rPr lang="en-US" sz="4500" dirty="0" err="1">
                <a:solidFill>
                  <a:srgbClr val="000000"/>
                </a:solidFill>
                <a:latin typeface="DejaVu Serif"/>
              </a:rPr>
              <a:t>Công</a:t>
            </a:r>
            <a:r>
              <a:rPr lang="en-US" sz="4500" dirty="0">
                <a:solidFill>
                  <a:srgbClr val="000000"/>
                </a:solidFill>
                <a:latin typeface="DejaVu Serif"/>
              </a:rPr>
              <a:t> </a:t>
            </a:r>
            <a:r>
              <a:rPr lang="en-US" sz="4500" dirty="0" err="1">
                <a:solidFill>
                  <a:srgbClr val="000000"/>
                </a:solidFill>
                <a:latin typeface="DejaVu Serif"/>
              </a:rPr>
              <a:t>nghệ</a:t>
            </a:r>
            <a:r>
              <a:rPr lang="en-US" sz="4500" dirty="0">
                <a:solidFill>
                  <a:srgbClr val="000000"/>
                </a:solidFill>
                <a:latin typeface="DejaVu Serif"/>
              </a:rPr>
              <a:t> </a:t>
            </a:r>
            <a:r>
              <a:rPr lang="en-US" sz="4500" dirty="0" err="1">
                <a:solidFill>
                  <a:srgbClr val="000000"/>
                </a:solidFill>
                <a:latin typeface="DejaVu Serif"/>
              </a:rPr>
              <a:t>thông</a:t>
            </a:r>
            <a:r>
              <a:rPr lang="en-US" sz="4500" dirty="0">
                <a:solidFill>
                  <a:srgbClr val="000000"/>
                </a:solidFill>
                <a:latin typeface="DejaVu Serif"/>
              </a:rPr>
              <a:t> tin </a:t>
            </a:r>
            <a:r>
              <a:rPr lang="en-US" sz="4500" dirty="0" err="1">
                <a:solidFill>
                  <a:srgbClr val="000000"/>
                </a:solidFill>
                <a:latin typeface="DejaVu Serif"/>
              </a:rPr>
              <a:t>đã</a:t>
            </a:r>
            <a:r>
              <a:rPr lang="en-US" sz="4500" dirty="0">
                <a:solidFill>
                  <a:srgbClr val="000000"/>
                </a:solidFill>
                <a:latin typeface="DejaVu Serif"/>
              </a:rPr>
              <a:t> </a:t>
            </a:r>
            <a:r>
              <a:rPr lang="en-US" sz="4500" dirty="0" err="1">
                <a:solidFill>
                  <a:srgbClr val="000000"/>
                </a:solidFill>
                <a:latin typeface="DejaVu Serif"/>
              </a:rPr>
              <a:t>thúc</a:t>
            </a:r>
            <a:r>
              <a:rPr lang="en-US" sz="4500" dirty="0">
                <a:solidFill>
                  <a:srgbClr val="000000"/>
                </a:solidFill>
                <a:latin typeface="DejaVu Serif"/>
              </a:rPr>
              <a:t> </a:t>
            </a:r>
            <a:r>
              <a:rPr lang="en-US" sz="4500" dirty="0" err="1">
                <a:solidFill>
                  <a:srgbClr val="000000"/>
                </a:solidFill>
                <a:latin typeface="DejaVu Serif"/>
              </a:rPr>
              <a:t>đẩy</a:t>
            </a:r>
            <a:r>
              <a:rPr lang="en-US" sz="4500" dirty="0">
                <a:solidFill>
                  <a:srgbClr val="000000"/>
                </a:solidFill>
                <a:latin typeface="DejaVu Serif"/>
              </a:rPr>
              <a:t> </a:t>
            </a:r>
            <a:r>
              <a:rPr lang="en-US" sz="4500" dirty="0" err="1">
                <a:solidFill>
                  <a:srgbClr val="000000"/>
                </a:solidFill>
                <a:latin typeface="DejaVu Serif"/>
              </a:rPr>
              <a:t>mọi</a:t>
            </a:r>
            <a:r>
              <a:rPr lang="en-US" sz="4500" dirty="0">
                <a:solidFill>
                  <a:srgbClr val="000000"/>
                </a:solidFill>
                <a:latin typeface="DejaVu Serif"/>
              </a:rPr>
              <a:t> </a:t>
            </a:r>
            <a:r>
              <a:rPr lang="en-US" sz="4500" dirty="0" err="1">
                <a:solidFill>
                  <a:srgbClr val="000000"/>
                </a:solidFill>
                <a:latin typeface="DejaVu Serif"/>
              </a:rPr>
              <a:t>ngành</a:t>
            </a:r>
            <a:r>
              <a:rPr lang="en-US" sz="4500" dirty="0">
                <a:solidFill>
                  <a:srgbClr val="000000"/>
                </a:solidFill>
                <a:latin typeface="DejaVu Serif"/>
              </a:rPr>
              <a:t> </a:t>
            </a:r>
            <a:r>
              <a:rPr lang="en-US" sz="4500" dirty="0" err="1">
                <a:solidFill>
                  <a:srgbClr val="000000"/>
                </a:solidFill>
                <a:latin typeface="DejaVu Serif"/>
              </a:rPr>
              <a:t>nghề</a:t>
            </a:r>
            <a:r>
              <a:rPr lang="en-US" sz="4500" dirty="0">
                <a:solidFill>
                  <a:srgbClr val="000000"/>
                </a:solidFill>
                <a:latin typeface="DejaVu Serif"/>
              </a:rPr>
              <a:t>, </a:t>
            </a:r>
            <a:r>
              <a:rPr lang="en-US" sz="4500" dirty="0" err="1">
                <a:solidFill>
                  <a:srgbClr val="000000"/>
                </a:solidFill>
                <a:latin typeface="DejaVu Serif"/>
              </a:rPr>
              <a:t>lĩnh</a:t>
            </a:r>
            <a:r>
              <a:rPr lang="en-US" sz="4500" dirty="0">
                <a:solidFill>
                  <a:srgbClr val="000000"/>
                </a:solidFill>
                <a:latin typeface="DejaVu Serif"/>
              </a:rPr>
              <a:t> </a:t>
            </a:r>
            <a:r>
              <a:rPr lang="en-US" sz="4500" dirty="0" err="1">
                <a:solidFill>
                  <a:srgbClr val="000000"/>
                </a:solidFill>
                <a:latin typeface="DejaVu Serif"/>
              </a:rPr>
              <a:t>vực</a:t>
            </a:r>
            <a:r>
              <a:rPr lang="en-US" sz="4500" dirty="0">
                <a:solidFill>
                  <a:srgbClr val="000000"/>
                </a:solidFill>
                <a:latin typeface="DejaVu Serif"/>
              </a:rPr>
              <a:t> </a:t>
            </a:r>
            <a:r>
              <a:rPr lang="en-US" sz="4500" dirty="0" err="1">
                <a:solidFill>
                  <a:srgbClr val="000000"/>
                </a:solidFill>
                <a:latin typeface="DejaVu Serif"/>
              </a:rPr>
              <a:t>trong</a:t>
            </a:r>
            <a:r>
              <a:rPr lang="en-US" sz="4500" dirty="0">
                <a:solidFill>
                  <a:srgbClr val="000000"/>
                </a:solidFill>
                <a:latin typeface="DejaVu Serif"/>
              </a:rPr>
              <a:t> </a:t>
            </a:r>
            <a:r>
              <a:rPr lang="en-US" sz="4500" dirty="0" err="1">
                <a:solidFill>
                  <a:srgbClr val="000000"/>
                </a:solidFill>
                <a:latin typeface="DejaVu Serif"/>
              </a:rPr>
              <a:t>xã</a:t>
            </a:r>
            <a:r>
              <a:rPr lang="en-US" sz="4500" dirty="0">
                <a:solidFill>
                  <a:srgbClr val="000000"/>
                </a:solidFill>
                <a:latin typeface="DejaVu Serif"/>
              </a:rPr>
              <a:t> </a:t>
            </a:r>
            <a:r>
              <a:rPr lang="en-US" sz="4500" dirty="0" err="1">
                <a:solidFill>
                  <a:srgbClr val="000000"/>
                </a:solidFill>
                <a:latin typeface="DejaVu Serif"/>
              </a:rPr>
              <a:t>hội</a:t>
            </a:r>
            <a:r>
              <a:rPr lang="en-US" sz="4500" dirty="0">
                <a:solidFill>
                  <a:srgbClr val="000000"/>
                </a:solidFill>
                <a:latin typeface="DejaVu Serif"/>
              </a:rPr>
              <a:t> </a:t>
            </a:r>
            <a:r>
              <a:rPr lang="en-US" sz="4500" dirty="0" err="1">
                <a:solidFill>
                  <a:srgbClr val="000000"/>
                </a:solidFill>
                <a:latin typeface="DejaVu Serif"/>
              </a:rPr>
              <a:t>phát</a:t>
            </a:r>
            <a:r>
              <a:rPr lang="en-US" sz="4500" dirty="0">
                <a:solidFill>
                  <a:srgbClr val="000000"/>
                </a:solidFill>
                <a:latin typeface="DejaVu Serif"/>
              </a:rPr>
              <a:t> </a:t>
            </a:r>
            <a:r>
              <a:rPr lang="en-US" sz="4500" dirty="0" err="1">
                <a:solidFill>
                  <a:srgbClr val="000000"/>
                </a:solidFill>
                <a:latin typeface="DejaVu Serif"/>
              </a:rPr>
              <a:t>triển</a:t>
            </a:r>
            <a:r>
              <a:rPr lang="en-US" sz="4500" dirty="0">
                <a:solidFill>
                  <a:srgbClr val="000000"/>
                </a:solidFill>
                <a:latin typeface="DejaVu Serif"/>
              </a:rPr>
              <a:t>, </a:t>
            </a:r>
            <a:r>
              <a:rPr lang="en-US" sz="4500" dirty="0" err="1">
                <a:solidFill>
                  <a:srgbClr val="000000"/>
                </a:solidFill>
                <a:latin typeface="DejaVu Serif"/>
              </a:rPr>
              <a:t>trong</a:t>
            </a:r>
            <a:r>
              <a:rPr lang="en-US" sz="4500" dirty="0">
                <a:solidFill>
                  <a:srgbClr val="000000"/>
                </a:solidFill>
                <a:latin typeface="DejaVu Serif"/>
              </a:rPr>
              <a:t> </a:t>
            </a:r>
            <a:r>
              <a:rPr lang="en-US" sz="4500" dirty="0" err="1">
                <a:solidFill>
                  <a:srgbClr val="000000"/>
                </a:solidFill>
                <a:latin typeface="DejaVu Serif"/>
              </a:rPr>
              <a:t>đó</a:t>
            </a:r>
            <a:r>
              <a:rPr lang="en-US" sz="4500" dirty="0">
                <a:solidFill>
                  <a:srgbClr val="000000"/>
                </a:solidFill>
                <a:latin typeface="DejaVu Serif"/>
              </a:rPr>
              <a:t> </a:t>
            </a:r>
            <a:r>
              <a:rPr lang="en-US" sz="4500" dirty="0" err="1">
                <a:solidFill>
                  <a:srgbClr val="000000"/>
                </a:solidFill>
                <a:latin typeface="DejaVu Serif"/>
              </a:rPr>
              <a:t>có</a:t>
            </a:r>
            <a:r>
              <a:rPr lang="en-US" sz="4500" dirty="0">
                <a:solidFill>
                  <a:srgbClr val="000000"/>
                </a:solidFill>
                <a:latin typeface="DejaVu Serif"/>
              </a:rPr>
              <a:t> </a:t>
            </a:r>
            <a:r>
              <a:rPr lang="en-US" sz="4500" dirty="0" err="1">
                <a:solidFill>
                  <a:srgbClr val="000000"/>
                </a:solidFill>
                <a:latin typeface="DejaVu Serif"/>
              </a:rPr>
              <a:t>ngành</a:t>
            </a:r>
            <a:r>
              <a:rPr lang="en-US" sz="4500" dirty="0">
                <a:solidFill>
                  <a:srgbClr val="000000"/>
                </a:solidFill>
                <a:latin typeface="DejaVu Serif"/>
              </a:rPr>
              <a:t> </a:t>
            </a:r>
            <a:r>
              <a:rPr lang="en-US" sz="4500" dirty="0" err="1">
                <a:solidFill>
                  <a:srgbClr val="000000"/>
                </a:solidFill>
                <a:latin typeface="DejaVu Serif"/>
              </a:rPr>
              <a:t>giáo</a:t>
            </a:r>
            <a:r>
              <a:rPr lang="en-US" sz="4500" dirty="0">
                <a:solidFill>
                  <a:srgbClr val="000000"/>
                </a:solidFill>
                <a:latin typeface="DejaVu Serif"/>
              </a:rPr>
              <a:t> </a:t>
            </a:r>
            <a:r>
              <a:rPr lang="en-US" sz="4500" dirty="0" err="1">
                <a:solidFill>
                  <a:srgbClr val="000000"/>
                </a:solidFill>
                <a:latin typeface="DejaVu Serif"/>
              </a:rPr>
              <a:t>dục</a:t>
            </a:r>
            <a:r>
              <a:rPr lang="en-US" sz="4500" dirty="0">
                <a:solidFill>
                  <a:srgbClr val="000000"/>
                </a:solidFill>
                <a:latin typeface="DejaVu Serif"/>
              </a:rPr>
              <a:t>, </a:t>
            </a:r>
            <a:r>
              <a:rPr lang="en-US" sz="4500" dirty="0" err="1">
                <a:solidFill>
                  <a:srgbClr val="000000"/>
                </a:solidFill>
                <a:latin typeface="DejaVu Serif"/>
              </a:rPr>
              <a:t>với</a:t>
            </a:r>
            <a:r>
              <a:rPr lang="en-US" sz="4500" dirty="0">
                <a:solidFill>
                  <a:srgbClr val="000000"/>
                </a:solidFill>
                <a:latin typeface="DejaVu Serif"/>
              </a:rPr>
              <a:t> </a:t>
            </a:r>
            <a:r>
              <a:rPr lang="en-US" sz="4500" dirty="0" err="1">
                <a:solidFill>
                  <a:srgbClr val="000000"/>
                </a:solidFill>
                <a:latin typeface="DejaVu Serif"/>
              </a:rPr>
              <a:t>số</a:t>
            </a:r>
            <a:r>
              <a:rPr lang="en-US" sz="4500" dirty="0">
                <a:solidFill>
                  <a:srgbClr val="000000"/>
                </a:solidFill>
                <a:latin typeface="DejaVu Serif"/>
              </a:rPr>
              <a:t> </a:t>
            </a:r>
            <a:r>
              <a:rPr lang="en-US" sz="4500" dirty="0" err="1">
                <a:solidFill>
                  <a:srgbClr val="000000"/>
                </a:solidFill>
                <a:latin typeface="DejaVu Serif"/>
              </a:rPr>
              <a:t>lượng</a:t>
            </a:r>
            <a:r>
              <a:rPr lang="en-US" sz="4500" dirty="0">
                <a:solidFill>
                  <a:srgbClr val="000000"/>
                </a:solidFill>
                <a:latin typeface="DejaVu Serif"/>
              </a:rPr>
              <a:t> </a:t>
            </a:r>
            <a:r>
              <a:rPr lang="en-US" sz="4500" dirty="0" err="1">
                <a:solidFill>
                  <a:srgbClr val="000000"/>
                </a:solidFill>
                <a:latin typeface="DejaVu Serif"/>
              </a:rPr>
              <a:t>học</a:t>
            </a:r>
            <a:r>
              <a:rPr lang="en-US" sz="4500" dirty="0">
                <a:solidFill>
                  <a:srgbClr val="000000"/>
                </a:solidFill>
                <a:latin typeface="DejaVu Serif"/>
              </a:rPr>
              <a:t> </a:t>
            </a:r>
            <a:r>
              <a:rPr lang="en-US" sz="4500" dirty="0" err="1">
                <a:solidFill>
                  <a:srgbClr val="000000"/>
                </a:solidFill>
                <a:latin typeface="DejaVu Serif"/>
              </a:rPr>
              <a:t>sinh</a:t>
            </a:r>
            <a:r>
              <a:rPr lang="en-US" sz="4500" dirty="0">
                <a:solidFill>
                  <a:srgbClr val="000000"/>
                </a:solidFill>
                <a:latin typeface="DejaVu Serif"/>
              </a:rPr>
              <a:t>, </a:t>
            </a:r>
            <a:r>
              <a:rPr lang="en-US" sz="4500" dirty="0" err="1">
                <a:solidFill>
                  <a:srgbClr val="000000"/>
                </a:solidFill>
                <a:latin typeface="DejaVu Serif"/>
              </a:rPr>
              <a:t>sinh</a:t>
            </a:r>
            <a:r>
              <a:rPr lang="en-US" sz="4500" dirty="0">
                <a:solidFill>
                  <a:srgbClr val="000000"/>
                </a:solidFill>
                <a:latin typeface="DejaVu Serif"/>
              </a:rPr>
              <a:t> </a:t>
            </a:r>
            <a:r>
              <a:rPr lang="en-US" sz="4500" dirty="0" err="1">
                <a:solidFill>
                  <a:srgbClr val="000000"/>
                </a:solidFill>
                <a:latin typeface="DejaVu Serif"/>
              </a:rPr>
              <a:t>viên</a:t>
            </a:r>
            <a:r>
              <a:rPr lang="en-US" sz="4500" dirty="0">
                <a:solidFill>
                  <a:srgbClr val="000000"/>
                </a:solidFill>
                <a:latin typeface="DejaVu Serif"/>
              </a:rPr>
              <a:t> </a:t>
            </a:r>
            <a:r>
              <a:rPr lang="en-US" sz="4500" dirty="0" err="1">
                <a:solidFill>
                  <a:srgbClr val="000000"/>
                </a:solidFill>
                <a:latin typeface="DejaVu Serif"/>
              </a:rPr>
              <a:t>ngày</a:t>
            </a:r>
            <a:r>
              <a:rPr lang="en-US" sz="4500" dirty="0">
                <a:solidFill>
                  <a:srgbClr val="000000"/>
                </a:solidFill>
                <a:latin typeface="DejaVu Serif"/>
              </a:rPr>
              <a:t> </a:t>
            </a:r>
            <a:r>
              <a:rPr lang="en-US" sz="4500" dirty="0" err="1">
                <a:solidFill>
                  <a:srgbClr val="000000"/>
                </a:solidFill>
                <a:latin typeface="DejaVu Serif"/>
              </a:rPr>
              <a:t>càng</a:t>
            </a:r>
            <a:r>
              <a:rPr lang="en-US" sz="4500" dirty="0">
                <a:solidFill>
                  <a:srgbClr val="000000"/>
                </a:solidFill>
                <a:latin typeface="DejaVu Serif"/>
              </a:rPr>
              <a:t> </a:t>
            </a:r>
            <a:r>
              <a:rPr lang="en-US" sz="4500" dirty="0" err="1">
                <a:solidFill>
                  <a:srgbClr val="000000"/>
                </a:solidFill>
                <a:latin typeface="DejaVu Serif"/>
              </a:rPr>
              <a:t>nhiều</a:t>
            </a:r>
            <a:r>
              <a:rPr lang="en-US" sz="4500" dirty="0">
                <a:solidFill>
                  <a:srgbClr val="000000"/>
                </a:solidFill>
                <a:latin typeface="DejaVu Serif"/>
              </a:rPr>
              <a:t> </a:t>
            </a:r>
            <a:r>
              <a:rPr lang="en-US" sz="4500" dirty="0" err="1">
                <a:solidFill>
                  <a:srgbClr val="000000"/>
                </a:solidFill>
                <a:latin typeface="DejaVu Serif"/>
              </a:rPr>
              <a:t>nhận</a:t>
            </a:r>
            <a:r>
              <a:rPr lang="en-US" sz="4500" dirty="0">
                <a:solidFill>
                  <a:srgbClr val="000000"/>
                </a:solidFill>
                <a:latin typeface="DejaVu Serif"/>
              </a:rPr>
              <a:t> </a:t>
            </a:r>
            <a:r>
              <a:rPr lang="en-US" sz="4500" dirty="0" err="1">
                <a:solidFill>
                  <a:srgbClr val="000000"/>
                </a:solidFill>
                <a:latin typeface="DejaVu Serif"/>
              </a:rPr>
              <a:t>thấy</a:t>
            </a:r>
            <a:r>
              <a:rPr lang="en-US" sz="4500" dirty="0">
                <a:solidFill>
                  <a:srgbClr val="000000"/>
                </a:solidFill>
                <a:latin typeface="DejaVu Serif"/>
              </a:rPr>
              <a:t> </a:t>
            </a:r>
            <a:r>
              <a:rPr lang="en-US" sz="4500" dirty="0" err="1">
                <a:solidFill>
                  <a:srgbClr val="000000"/>
                </a:solidFill>
                <a:latin typeface="DejaVu Serif"/>
              </a:rPr>
              <a:t>việc</a:t>
            </a:r>
            <a:r>
              <a:rPr lang="en-US" sz="4500" dirty="0">
                <a:solidFill>
                  <a:srgbClr val="000000"/>
                </a:solidFill>
                <a:latin typeface="DejaVu Serif"/>
              </a:rPr>
              <a:t> </a:t>
            </a:r>
            <a:r>
              <a:rPr lang="en-US" sz="4500" dirty="0" err="1">
                <a:solidFill>
                  <a:srgbClr val="000000"/>
                </a:solidFill>
                <a:latin typeface="DejaVu Serif"/>
              </a:rPr>
              <a:t>quản</a:t>
            </a:r>
            <a:r>
              <a:rPr lang="en-US" sz="4500" dirty="0">
                <a:solidFill>
                  <a:srgbClr val="000000"/>
                </a:solidFill>
                <a:latin typeface="DejaVu Serif"/>
              </a:rPr>
              <a:t> </a:t>
            </a:r>
            <a:r>
              <a:rPr lang="en-US" sz="4500" dirty="0" err="1">
                <a:solidFill>
                  <a:srgbClr val="000000"/>
                </a:solidFill>
                <a:latin typeface="DejaVu Serif"/>
              </a:rPr>
              <a:t>lý</a:t>
            </a:r>
            <a:r>
              <a:rPr lang="en-US" sz="4500" dirty="0">
                <a:solidFill>
                  <a:srgbClr val="000000"/>
                </a:solidFill>
                <a:latin typeface="DejaVu Serif"/>
              </a:rPr>
              <a:t> </a:t>
            </a:r>
            <a:r>
              <a:rPr lang="en-US" sz="4500" dirty="0" err="1">
                <a:solidFill>
                  <a:srgbClr val="000000"/>
                </a:solidFill>
                <a:latin typeface="DejaVu Serif"/>
              </a:rPr>
              <a:t>điểm</a:t>
            </a:r>
            <a:r>
              <a:rPr lang="en-US" sz="4500" dirty="0">
                <a:solidFill>
                  <a:srgbClr val="000000"/>
                </a:solidFill>
                <a:latin typeface="DejaVu Serif"/>
              </a:rPr>
              <a:t> </a:t>
            </a:r>
            <a:r>
              <a:rPr lang="en-US" sz="4500" dirty="0" err="1">
                <a:solidFill>
                  <a:srgbClr val="000000"/>
                </a:solidFill>
                <a:latin typeface="DejaVu Serif"/>
              </a:rPr>
              <a:t>của</a:t>
            </a:r>
            <a:r>
              <a:rPr lang="en-US" sz="4500" dirty="0">
                <a:solidFill>
                  <a:srgbClr val="000000"/>
                </a:solidFill>
                <a:latin typeface="DejaVu Serif"/>
              </a:rPr>
              <a:t> </a:t>
            </a:r>
            <a:r>
              <a:rPr lang="en-US" sz="4500" dirty="0" err="1">
                <a:solidFill>
                  <a:srgbClr val="000000"/>
                </a:solidFill>
                <a:latin typeface="DejaVu Serif"/>
              </a:rPr>
              <a:t>sinh</a:t>
            </a:r>
            <a:r>
              <a:rPr lang="en-US" sz="4500" dirty="0">
                <a:solidFill>
                  <a:srgbClr val="000000"/>
                </a:solidFill>
                <a:latin typeface="DejaVu Serif"/>
              </a:rPr>
              <a:t> </a:t>
            </a:r>
            <a:r>
              <a:rPr lang="en-US" sz="4500" dirty="0" err="1">
                <a:solidFill>
                  <a:srgbClr val="000000"/>
                </a:solidFill>
                <a:latin typeface="DejaVu Serif"/>
              </a:rPr>
              <a:t>viên</a:t>
            </a:r>
            <a:r>
              <a:rPr lang="en-US" sz="4500" dirty="0">
                <a:solidFill>
                  <a:srgbClr val="000000"/>
                </a:solidFill>
                <a:latin typeface="DejaVu Serif"/>
              </a:rPr>
              <a:t> </a:t>
            </a:r>
            <a:r>
              <a:rPr lang="en-US" sz="4500" dirty="0" err="1">
                <a:solidFill>
                  <a:srgbClr val="000000"/>
                </a:solidFill>
                <a:latin typeface="DejaVu Serif"/>
              </a:rPr>
              <a:t>dễ</a:t>
            </a:r>
            <a:r>
              <a:rPr lang="en-US" sz="4500" dirty="0">
                <a:solidFill>
                  <a:srgbClr val="000000"/>
                </a:solidFill>
                <a:latin typeface="DejaVu Serif"/>
              </a:rPr>
              <a:t> </a:t>
            </a:r>
            <a:r>
              <a:rPr lang="en-US" sz="4500" dirty="0" err="1">
                <a:solidFill>
                  <a:srgbClr val="000000"/>
                </a:solidFill>
                <a:latin typeface="DejaVu Serif"/>
              </a:rPr>
              <a:t>bị</a:t>
            </a:r>
            <a:r>
              <a:rPr lang="en-US" sz="4500" dirty="0">
                <a:solidFill>
                  <a:srgbClr val="000000"/>
                </a:solidFill>
                <a:latin typeface="DejaVu Serif"/>
              </a:rPr>
              <a:t> </a:t>
            </a:r>
            <a:r>
              <a:rPr lang="en-US" sz="4500" dirty="0" err="1">
                <a:solidFill>
                  <a:srgbClr val="000000"/>
                </a:solidFill>
                <a:latin typeface="DejaVu Serif"/>
              </a:rPr>
              <a:t>sai</a:t>
            </a:r>
            <a:r>
              <a:rPr lang="en-US" sz="4500" dirty="0">
                <a:solidFill>
                  <a:srgbClr val="000000"/>
                </a:solidFill>
                <a:latin typeface="DejaVu Serif"/>
              </a:rPr>
              <a:t> </a:t>
            </a:r>
            <a:r>
              <a:rPr lang="en-US" sz="4500" dirty="0" err="1">
                <a:solidFill>
                  <a:srgbClr val="000000"/>
                </a:solidFill>
                <a:latin typeface="DejaVu Serif"/>
              </a:rPr>
              <a:t>sót</a:t>
            </a:r>
            <a:r>
              <a:rPr lang="en-US" sz="4500" dirty="0">
                <a:solidFill>
                  <a:srgbClr val="000000"/>
                </a:solidFill>
                <a:latin typeface="DejaVu Serif"/>
              </a:rPr>
              <a:t> </a:t>
            </a:r>
            <a:r>
              <a:rPr lang="en-US" sz="4500" dirty="0" err="1">
                <a:solidFill>
                  <a:srgbClr val="000000"/>
                </a:solidFill>
                <a:latin typeface="DejaVu Serif"/>
              </a:rPr>
              <a:t>nên</a:t>
            </a:r>
            <a:r>
              <a:rPr lang="en-US" sz="4500" dirty="0">
                <a:solidFill>
                  <a:srgbClr val="000000"/>
                </a:solidFill>
                <a:latin typeface="DejaVu Serif"/>
              </a:rPr>
              <a:t> </a:t>
            </a:r>
            <a:r>
              <a:rPr lang="en-US" sz="4500" dirty="0" err="1">
                <a:solidFill>
                  <a:srgbClr val="000000"/>
                </a:solidFill>
                <a:latin typeface="DejaVu Serif"/>
              </a:rPr>
              <a:t>nhóm</a:t>
            </a:r>
            <a:r>
              <a:rPr lang="en-US" sz="4500" dirty="0">
                <a:solidFill>
                  <a:srgbClr val="000000"/>
                </a:solidFill>
                <a:latin typeface="DejaVu Serif"/>
              </a:rPr>
              <a:t> </a:t>
            </a:r>
            <a:r>
              <a:rPr lang="en-US" sz="4500" dirty="0" err="1">
                <a:solidFill>
                  <a:srgbClr val="000000"/>
                </a:solidFill>
                <a:latin typeface="DejaVu Serif"/>
              </a:rPr>
              <a:t>em</a:t>
            </a:r>
            <a:r>
              <a:rPr lang="en-US" sz="4500" dirty="0">
                <a:solidFill>
                  <a:srgbClr val="000000"/>
                </a:solidFill>
                <a:latin typeface="DejaVu Serif"/>
              </a:rPr>
              <a:t> </a:t>
            </a:r>
            <a:r>
              <a:rPr lang="en-US" sz="4500" dirty="0" err="1">
                <a:solidFill>
                  <a:srgbClr val="000000"/>
                </a:solidFill>
                <a:latin typeface="DejaVu Serif"/>
              </a:rPr>
              <a:t>đã</a:t>
            </a:r>
            <a:r>
              <a:rPr lang="en-US" sz="4500" dirty="0">
                <a:solidFill>
                  <a:srgbClr val="000000"/>
                </a:solidFill>
                <a:latin typeface="DejaVu Serif"/>
              </a:rPr>
              <a:t> </a:t>
            </a:r>
            <a:r>
              <a:rPr lang="en-US" sz="4500" dirty="0" err="1">
                <a:solidFill>
                  <a:srgbClr val="000000"/>
                </a:solidFill>
                <a:latin typeface="DejaVu Serif"/>
              </a:rPr>
              <a:t>chọn</a:t>
            </a:r>
            <a:r>
              <a:rPr lang="en-US" sz="4500" dirty="0">
                <a:solidFill>
                  <a:srgbClr val="000000"/>
                </a:solidFill>
                <a:latin typeface="DejaVu Serif"/>
              </a:rPr>
              <a:t> </a:t>
            </a:r>
            <a:r>
              <a:rPr lang="en-US" sz="4500" dirty="0" err="1">
                <a:solidFill>
                  <a:srgbClr val="000000"/>
                </a:solidFill>
                <a:latin typeface="DejaVu Serif"/>
              </a:rPr>
              <a:t>nghiên</a:t>
            </a:r>
            <a:r>
              <a:rPr lang="en-US" sz="4500" dirty="0">
                <a:solidFill>
                  <a:srgbClr val="000000"/>
                </a:solidFill>
                <a:latin typeface="DejaVu Serif"/>
              </a:rPr>
              <a:t> </a:t>
            </a:r>
            <a:r>
              <a:rPr lang="en-US" sz="4500" dirty="0" err="1">
                <a:solidFill>
                  <a:srgbClr val="000000"/>
                </a:solidFill>
                <a:latin typeface="DejaVu Serif"/>
              </a:rPr>
              <a:t>cứu</a:t>
            </a:r>
            <a:r>
              <a:rPr lang="en-US" sz="4500" dirty="0">
                <a:solidFill>
                  <a:srgbClr val="000000"/>
                </a:solidFill>
                <a:latin typeface="DejaVu Serif"/>
              </a:rPr>
              <a:t> </a:t>
            </a:r>
            <a:r>
              <a:rPr lang="en-US" sz="4500" dirty="0" err="1">
                <a:solidFill>
                  <a:srgbClr val="000000"/>
                </a:solidFill>
                <a:latin typeface="DejaVu Serif"/>
              </a:rPr>
              <a:t>đề</a:t>
            </a:r>
            <a:r>
              <a:rPr lang="en-US" sz="4500" dirty="0">
                <a:solidFill>
                  <a:srgbClr val="000000"/>
                </a:solidFill>
                <a:latin typeface="DejaVu Serif"/>
              </a:rPr>
              <a:t> </a:t>
            </a:r>
            <a:r>
              <a:rPr lang="en-US" sz="4500" dirty="0" err="1">
                <a:solidFill>
                  <a:srgbClr val="000000"/>
                </a:solidFill>
                <a:latin typeface="DejaVu Serif"/>
              </a:rPr>
              <a:t>tài</a:t>
            </a:r>
            <a:r>
              <a:rPr lang="en-US" sz="4500" dirty="0">
                <a:solidFill>
                  <a:srgbClr val="000000"/>
                </a:solidFill>
                <a:latin typeface="DejaVu Serif"/>
              </a:rPr>
              <a:t> 17: </a:t>
            </a:r>
            <a:r>
              <a:rPr lang="vi-VN" sz="4500" dirty="0" smtClean="0">
                <a:solidFill>
                  <a:srgbClr val="000000"/>
                </a:solidFill>
                <a:latin typeface="DejaVu Serif"/>
              </a:rPr>
              <a:t>“</a:t>
            </a:r>
            <a:r>
              <a:rPr lang="en-US" sz="4500" dirty="0" err="1" smtClean="0">
                <a:solidFill>
                  <a:srgbClr val="000000"/>
                </a:solidFill>
                <a:latin typeface="DejaVu Serif"/>
              </a:rPr>
              <a:t>Viết</a:t>
            </a:r>
            <a:r>
              <a:rPr lang="en-US" sz="4500" dirty="0" smtClean="0">
                <a:solidFill>
                  <a:srgbClr val="000000"/>
                </a:solidFill>
                <a:latin typeface="DejaVu Serif"/>
              </a:rPr>
              <a:t> </a:t>
            </a:r>
            <a:r>
              <a:rPr lang="en-US" sz="4500" dirty="0">
                <a:solidFill>
                  <a:srgbClr val="000000"/>
                </a:solidFill>
                <a:latin typeface="DejaVu Serif"/>
              </a:rPr>
              <a:t>1 </a:t>
            </a:r>
            <a:r>
              <a:rPr lang="en-US" sz="4500" dirty="0" err="1">
                <a:solidFill>
                  <a:srgbClr val="000000"/>
                </a:solidFill>
                <a:latin typeface="DejaVu Serif"/>
              </a:rPr>
              <a:t>danh</a:t>
            </a:r>
            <a:r>
              <a:rPr lang="en-US" sz="4500" dirty="0">
                <a:solidFill>
                  <a:srgbClr val="000000"/>
                </a:solidFill>
                <a:latin typeface="DejaVu Serif"/>
              </a:rPr>
              <a:t> </a:t>
            </a:r>
            <a:r>
              <a:rPr lang="en-US" sz="4500" dirty="0" err="1">
                <a:solidFill>
                  <a:srgbClr val="000000"/>
                </a:solidFill>
                <a:latin typeface="DejaVu Serif"/>
              </a:rPr>
              <a:t>sách</a:t>
            </a:r>
            <a:r>
              <a:rPr lang="en-US" sz="4500" dirty="0">
                <a:solidFill>
                  <a:srgbClr val="000000"/>
                </a:solidFill>
                <a:latin typeface="DejaVu Serif"/>
              </a:rPr>
              <a:t> </a:t>
            </a:r>
            <a:r>
              <a:rPr lang="en-US" sz="4500" dirty="0" err="1">
                <a:solidFill>
                  <a:srgbClr val="000000"/>
                </a:solidFill>
                <a:latin typeface="DejaVu Serif"/>
              </a:rPr>
              <a:t>kép</a:t>
            </a:r>
            <a:r>
              <a:rPr lang="en-US" sz="4500" dirty="0">
                <a:solidFill>
                  <a:srgbClr val="000000"/>
                </a:solidFill>
                <a:latin typeface="DejaVu Serif"/>
              </a:rPr>
              <a:t> </a:t>
            </a:r>
            <a:r>
              <a:rPr lang="en-US" sz="4500" dirty="0" err="1">
                <a:solidFill>
                  <a:srgbClr val="000000"/>
                </a:solidFill>
                <a:latin typeface="DejaVu Serif"/>
              </a:rPr>
              <a:t>để</a:t>
            </a:r>
            <a:r>
              <a:rPr lang="en-US" sz="4500" dirty="0">
                <a:solidFill>
                  <a:srgbClr val="000000"/>
                </a:solidFill>
                <a:latin typeface="DejaVu Serif"/>
              </a:rPr>
              <a:t> </a:t>
            </a:r>
            <a:r>
              <a:rPr lang="en-US" sz="4500" dirty="0" err="1">
                <a:solidFill>
                  <a:srgbClr val="000000"/>
                </a:solidFill>
                <a:latin typeface="DejaVu Serif"/>
              </a:rPr>
              <a:t>quản</a:t>
            </a:r>
            <a:r>
              <a:rPr lang="en-US" sz="4500" dirty="0">
                <a:solidFill>
                  <a:srgbClr val="000000"/>
                </a:solidFill>
                <a:latin typeface="DejaVu Serif"/>
              </a:rPr>
              <a:t> </a:t>
            </a:r>
            <a:r>
              <a:rPr lang="en-US" sz="4500" dirty="0" err="1">
                <a:solidFill>
                  <a:srgbClr val="000000"/>
                </a:solidFill>
                <a:latin typeface="DejaVu Serif"/>
              </a:rPr>
              <a:t>lý</a:t>
            </a:r>
            <a:r>
              <a:rPr lang="en-US" sz="4500" dirty="0">
                <a:solidFill>
                  <a:srgbClr val="000000"/>
                </a:solidFill>
                <a:latin typeface="DejaVu Serif"/>
              </a:rPr>
              <a:t> </a:t>
            </a:r>
            <a:r>
              <a:rPr lang="en-US" sz="4500" dirty="0" err="1">
                <a:solidFill>
                  <a:srgbClr val="000000"/>
                </a:solidFill>
                <a:latin typeface="DejaVu Serif"/>
              </a:rPr>
              <a:t>điểm</a:t>
            </a:r>
            <a:r>
              <a:rPr lang="en-US" sz="4500" dirty="0">
                <a:solidFill>
                  <a:srgbClr val="000000"/>
                </a:solidFill>
                <a:latin typeface="DejaVu Serif"/>
              </a:rPr>
              <a:t> </a:t>
            </a:r>
            <a:r>
              <a:rPr lang="en-US" sz="4500" dirty="0" err="1">
                <a:solidFill>
                  <a:srgbClr val="000000"/>
                </a:solidFill>
                <a:latin typeface="DejaVu Serif"/>
              </a:rPr>
              <a:t>của</a:t>
            </a:r>
            <a:r>
              <a:rPr lang="en-US" sz="4500" dirty="0">
                <a:solidFill>
                  <a:srgbClr val="000000"/>
                </a:solidFill>
                <a:latin typeface="DejaVu Serif"/>
              </a:rPr>
              <a:t> </a:t>
            </a:r>
            <a:r>
              <a:rPr lang="en-US" sz="4500" dirty="0" err="1">
                <a:solidFill>
                  <a:srgbClr val="000000"/>
                </a:solidFill>
                <a:latin typeface="DejaVu Serif"/>
              </a:rPr>
              <a:t>sinh</a:t>
            </a:r>
            <a:r>
              <a:rPr lang="en-US" sz="4500" dirty="0">
                <a:solidFill>
                  <a:srgbClr val="000000"/>
                </a:solidFill>
                <a:latin typeface="DejaVu Serif"/>
              </a:rPr>
              <a:t> </a:t>
            </a:r>
            <a:r>
              <a:rPr lang="en-US" sz="4500" dirty="0" err="1">
                <a:solidFill>
                  <a:srgbClr val="000000"/>
                </a:solidFill>
                <a:latin typeface="DejaVu Serif"/>
              </a:rPr>
              <a:t>viên</a:t>
            </a:r>
            <a:r>
              <a:rPr lang="en-US" sz="4500" dirty="0">
                <a:solidFill>
                  <a:srgbClr val="000000"/>
                </a:solidFill>
                <a:latin typeface="DejaVu Serif"/>
              </a:rPr>
              <a:t> (</a:t>
            </a:r>
            <a:r>
              <a:rPr lang="en-US" sz="4500" dirty="0" err="1">
                <a:solidFill>
                  <a:srgbClr val="000000"/>
                </a:solidFill>
                <a:latin typeface="DejaVu Serif"/>
              </a:rPr>
              <a:t>Kép</a:t>
            </a:r>
            <a:r>
              <a:rPr lang="en-US" sz="4500" dirty="0">
                <a:solidFill>
                  <a:srgbClr val="000000"/>
                </a:solidFill>
                <a:latin typeface="DejaVu Serif"/>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220305" y="8054479"/>
            <a:ext cx="1893009" cy="240764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016453" y="317960"/>
            <a:ext cx="2242847" cy="1990017"/>
          </a:xfrm>
          <a:prstGeom prst="rect">
            <a:avLst/>
          </a:prstGeom>
        </p:spPr>
      </p:pic>
      <p:sp>
        <p:nvSpPr>
          <p:cNvPr id="8" name="TextBox 8"/>
          <p:cNvSpPr txBox="1"/>
          <p:nvPr/>
        </p:nvSpPr>
        <p:spPr>
          <a:xfrm>
            <a:off x="2484664" y="2136527"/>
            <a:ext cx="13318671" cy="1477004"/>
          </a:xfrm>
          <a:prstGeom prst="rect">
            <a:avLst/>
          </a:prstGeom>
        </p:spPr>
        <p:txBody>
          <a:bodyPr lIns="0" tIns="0" rIns="0" bIns="0" rtlCol="0" anchor="t">
            <a:spAutoFit/>
          </a:bodyPr>
          <a:lstStyle/>
          <a:p>
            <a:pPr algn="ctr">
              <a:lnSpc>
                <a:spcPts val="12040"/>
              </a:lnSpc>
              <a:spcBef>
                <a:spcPct val="0"/>
              </a:spcBef>
            </a:pPr>
            <a:r>
              <a:rPr lang="en-US" sz="8600">
                <a:solidFill>
                  <a:srgbClr val="000000"/>
                </a:solidFill>
                <a:latin typeface="Sansita Regular"/>
              </a:rPr>
              <a:t> 1.2. MỤC TIÊU NGHIÊN CỨU</a:t>
            </a:r>
          </a:p>
        </p:txBody>
      </p:sp>
      <p:sp>
        <p:nvSpPr>
          <p:cNvPr id="9" name="TextBox 9"/>
          <p:cNvSpPr txBox="1"/>
          <p:nvPr/>
        </p:nvSpPr>
        <p:spPr>
          <a:xfrm>
            <a:off x="1464129" y="4521088"/>
            <a:ext cx="15795171" cy="3181350"/>
          </a:xfrm>
          <a:prstGeom prst="rect">
            <a:avLst/>
          </a:prstGeom>
        </p:spPr>
        <p:txBody>
          <a:bodyPr lIns="0" tIns="0" rIns="0" bIns="0" rtlCol="0" anchor="t">
            <a:spAutoFit/>
          </a:bodyPr>
          <a:lstStyle/>
          <a:p>
            <a:pPr algn="just">
              <a:lnSpc>
                <a:spcPts val="6300"/>
              </a:lnSpc>
            </a:pPr>
            <a:r>
              <a:rPr lang="en-US" sz="4500">
                <a:solidFill>
                  <a:srgbClr val="000000"/>
                </a:solidFill>
                <a:latin typeface="DejaVu Serif"/>
              </a:rPr>
              <a:t>Viết được chương trình “Quản lý điểm của sinh viên” dạng Menu để lựa chọn các chức năng bằng ngôn ngữ lập trình C++.</a:t>
            </a:r>
          </a:p>
          <a:p>
            <a:pPr algn="just">
              <a:lnSpc>
                <a:spcPts val="6300"/>
              </a:lnSpc>
            </a:pPr>
            <a:endParaRPr lang="en-US" sz="4500">
              <a:solidFill>
                <a:srgbClr val="000000"/>
              </a:solidFill>
              <a:latin typeface="DejaVu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220305" y="8054479"/>
            <a:ext cx="1893009" cy="240764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016453" y="317960"/>
            <a:ext cx="2242847" cy="1990017"/>
          </a:xfrm>
          <a:prstGeom prst="rect">
            <a:avLst/>
          </a:prstGeom>
        </p:spPr>
      </p:pic>
      <p:sp>
        <p:nvSpPr>
          <p:cNvPr id="8" name="TextBox 8"/>
          <p:cNvSpPr txBox="1"/>
          <p:nvPr/>
        </p:nvSpPr>
        <p:spPr>
          <a:xfrm>
            <a:off x="2484664" y="2136527"/>
            <a:ext cx="13318671" cy="1477004"/>
          </a:xfrm>
          <a:prstGeom prst="rect">
            <a:avLst/>
          </a:prstGeom>
        </p:spPr>
        <p:txBody>
          <a:bodyPr lIns="0" tIns="0" rIns="0" bIns="0" rtlCol="0" anchor="t">
            <a:spAutoFit/>
          </a:bodyPr>
          <a:lstStyle/>
          <a:p>
            <a:pPr algn="ctr">
              <a:lnSpc>
                <a:spcPts val="12040"/>
              </a:lnSpc>
              <a:spcBef>
                <a:spcPct val="0"/>
              </a:spcBef>
            </a:pPr>
            <a:r>
              <a:rPr lang="en-US" sz="8600">
                <a:solidFill>
                  <a:srgbClr val="000000"/>
                </a:solidFill>
                <a:latin typeface="Sansita Regular"/>
              </a:rPr>
              <a:t> 1.3. CÔNG CỤ NGHIÊN CỨU</a:t>
            </a:r>
          </a:p>
        </p:txBody>
      </p:sp>
      <p:sp>
        <p:nvSpPr>
          <p:cNvPr id="9" name="TextBox 9"/>
          <p:cNvSpPr txBox="1"/>
          <p:nvPr/>
        </p:nvSpPr>
        <p:spPr>
          <a:xfrm>
            <a:off x="1464129" y="4521088"/>
            <a:ext cx="15795171" cy="3181350"/>
          </a:xfrm>
          <a:prstGeom prst="rect">
            <a:avLst/>
          </a:prstGeom>
        </p:spPr>
        <p:txBody>
          <a:bodyPr lIns="0" tIns="0" rIns="0" bIns="0" rtlCol="0" anchor="t">
            <a:spAutoFit/>
          </a:bodyPr>
          <a:lstStyle/>
          <a:p>
            <a:pPr algn="just">
              <a:lnSpc>
                <a:spcPts val="6300"/>
              </a:lnSpc>
            </a:pPr>
            <a:r>
              <a:rPr lang="en-US" sz="4500">
                <a:solidFill>
                  <a:srgbClr val="000000"/>
                </a:solidFill>
                <a:latin typeface="DejaVu Serif"/>
              </a:rPr>
              <a:t>Chương trình được viết và chạy thử trên phần mềm Dev-C++ như mục tiêu đã đề ra.</a:t>
            </a:r>
          </a:p>
          <a:p>
            <a:pPr algn="just">
              <a:lnSpc>
                <a:spcPts val="6300"/>
              </a:lnSpc>
            </a:pPr>
            <a:endParaRPr lang="en-US" sz="4500">
              <a:solidFill>
                <a:srgbClr val="000000"/>
              </a:solidFill>
              <a:latin typeface="DejaVu Serif"/>
            </a:endParaRPr>
          </a:p>
          <a:p>
            <a:pPr algn="just">
              <a:lnSpc>
                <a:spcPts val="6300"/>
              </a:lnSpc>
            </a:pPr>
            <a:endParaRPr lang="en-US" sz="4500">
              <a:solidFill>
                <a:srgbClr val="000000"/>
              </a:solidFill>
              <a:latin typeface="DejaVu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761161" y="0"/>
              <a:ext cx="968329" cy="1895306"/>
            </a:xfrm>
            <a:prstGeom prst="rect">
              <a:avLst/>
            </a:prstGeom>
          </p:spPr>
        </p:pic>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220305" y="8054479"/>
            <a:ext cx="1893009" cy="240764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016453" y="317960"/>
            <a:ext cx="2242847" cy="1990017"/>
          </a:xfrm>
          <a:prstGeom prst="rect">
            <a:avLst/>
          </a:prstGeom>
        </p:spPr>
      </p:pic>
      <p:sp>
        <p:nvSpPr>
          <p:cNvPr id="8" name="TextBox 8"/>
          <p:cNvSpPr txBox="1"/>
          <p:nvPr/>
        </p:nvSpPr>
        <p:spPr>
          <a:xfrm>
            <a:off x="2484664" y="2146052"/>
            <a:ext cx="13318671" cy="1377940"/>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Sansita Regular"/>
              </a:rPr>
              <a:t> 1.4. PHƯƠNG PHÁP NGHIÊN CỨU</a:t>
            </a:r>
          </a:p>
        </p:txBody>
      </p:sp>
      <p:sp>
        <p:nvSpPr>
          <p:cNvPr id="9" name="TextBox 9"/>
          <p:cNvSpPr txBox="1"/>
          <p:nvPr/>
        </p:nvSpPr>
        <p:spPr>
          <a:xfrm>
            <a:off x="1028700" y="4442860"/>
            <a:ext cx="15795171" cy="3181350"/>
          </a:xfrm>
          <a:prstGeom prst="rect">
            <a:avLst/>
          </a:prstGeom>
        </p:spPr>
        <p:txBody>
          <a:bodyPr lIns="0" tIns="0" rIns="0" bIns="0" rtlCol="0" anchor="t">
            <a:spAutoFit/>
          </a:bodyPr>
          <a:lstStyle/>
          <a:p>
            <a:pPr algn="just">
              <a:lnSpc>
                <a:spcPts val="6300"/>
              </a:lnSpc>
            </a:pPr>
            <a:r>
              <a:rPr lang="en-US" sz="4500">
                <a:solidFill>
                  <a:srgbClr val="000000"/>
                </a:solidFill>
                <a:latin typeface="DejaVu Serif"/>
              </a:rPr>
              <a:t>Dựa vào các kiến thức đã được học trên lớp và tham khảo thêm trên mạng internet về ngôn ngữ lập trình C++ để hoàn thành chương trình đúng như mục tiêu đã đề ra.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641</Words>
  <Application>Microsoft Office PowerPoint</Application>
  <PresentationFormat>Custom</PresentationFormat>
  <Paragraphs>54</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Marykate</vt:lpstr>
      <vt:lpstr>DejaVu Serif Bold</vt:lpstr>
      <vt:lpstr>Calibri</vt:lpstr>
      <vt:lpstr>Marykate Bold</vt:lpstr>
      <vt:lpstr>DejaVu Serif</vt:lpstr>
      <vt:lpstr>Advent Pro Bold</vt:lpstr>
      <vt:lpstr>Sansita Regular</vt:lpstr>
      <vt:lpstr>Arialle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Doodle Company profile Presentation</dc:title>
  <cp:lastModifiedBy>DELL</cp:lastModifiedBy>
  <cp:revision>5</cp:revision>
  <dcterms:created xsi:type="dcterms:W3CDTF">2006-08-16T00:00:00Z</dcterms:created>
  <dcterms:modified xsi:type="dcterms:W3CDTF">2022-10-29T16:09:39Z</dcterms:modified>
  <dc:identifier>DAFPxQWup5g</dc:identifier>
</cp:coreProperties>
</file>